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 id="2147483669" r:id="rId2"/>
    <p:sldMasterId id="2147483677" r:id="rId3"/>
  </p:sldMasterIdLst>
  <p:notesMasterIdLst>
    <p:notesMasterId r:id="rId47"/>
  </p:notesMasterIdLst>
  <p:handoutMasterIdLst>
    <p:handoutMasterId r:id="rId48"/>
  </p:handoutMasterIdLst>
  <p:sldIdLst>
    <p:sldId id="368" r:id="rId4"/>
    <p:sldId id="515" r:id="rId5"/>
    <p:sldId id="516" r:id="rId6"/>
    <p:sldId id="517" r:id="rId7"/>
    <p:sldId id="518" r:id="rId8"/>
    <p:sldId id="519" r:id="rId9"/>
    <p:sldId id="520" r:id="rId10"/>
    <p:sldId id="521" r:id="rId11"/>
    <p:sldId id="527" r:id="rId12"/>
    <p:sldId id="529" r:id="rId13"/>
    <p:sldId id="531" r:id="rId14"/>
    <p:sldId id="533" r:id="rId15"/>
    <p:sldId id="534" r:id="rId16"/>
    <p:sldId id="522" r:id="rId17"/>
    <p:sldId id="523" r:id="rId18"/>
    <p:sldId id="524" r:id="rId19"/>
    <p:sldId id="525" r:id="rId20"/>
    <p:sldId id="387" r:id="rId21"/>
    <p:sldId id="512" r:id="rId22"/>
    <p:sldId id="487" r:id="rId23"/>
    <p:sldId id="467" r:id="rId24"/>
    <p:sldId id="468" r:id="rId25"/>
    <p:sldId id="469" r:id="rId26"/>
    <p:sldId id="470" r:id="rId27"/>
    <p:sldId id="471" r:id="rId28"/>
    <p:sldId id="472" r:id="rId29"/>
    <p:sldId id="473" r:id="rId30"/>
    <p:sldId id="503" r:id="rId31"/>
    <p:sldId id="475" r:id="rId32"/>
    <p:sldId id="476" r:id="rId33"/>
    <p:sldId id="506" r:id="rId34"/>
    <p:sldId id="477" r:id="rId35"/>
    <p:sldId id="505" r:id="rId36"/>
    <p:sldId id="513" r:id="rId37"/>
    <p:sldId id="514" r:id="rId38"/>
    <p:sldId id="478" r:id="rId39"/>
    <p:sldId id="499" r:id="rId40"/>
    <p:sldId id="481" r:id="rId41"/>
    <p:sldId id="482" r:id="rId42"/>
    <p:sldId id="483" r:id="rId43"/>
    <p:sldId id="484" r:id="rId44"/>
    <p:sldId id="485" r:id="rId45"/>
    <p:sldId id="383" r:id="rId46"/>
  </p:sldIdLst>
  <p:sldSz cx="12801600" cy="9601200" type="A3"/>
  <p:notesSz cx="6797675" cy="9928225"/>
  <p:embeddedFontLst>
    <p:embeddedFont>
      <p:font typeface="Century" panose="02040604050505020304" pitchFamily="18" charset="0"/>
      <p:regular r:id="rId49"/>
    </p:embeddedFont>
    <p:embeddedFont>
      <p:font typeface="Calibri" panose="020F0502020204030204" pitchFamily="34" charset="0"/>
      <p:regular r:id="rId50"/>
      <p:bold r:id="rId51"/>
      <p:italic r:id="rId52"/>
      <p:boldItalic r:id="rId53"/>
    </p:embeddedFont>
  </p:embeddedFontLst>
  <p:defaultTextStyle>
    <a:defPPr>
      <a:defRPr lang="ru-RU"/>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80995FA-E2E9-470B-A486-DAAA42942BC4}">
          <p14:sldIdLst>
            <p14:sldId id="368"/>
            <p14:sldId id="515"/>
            <p14:sldId id="516"/>
            <p14:sldId id="517"/>
            <p14:sldId id="518"/>
            <p14:sldId id="519"/>
            <p14:sldId id="520"/>
            <p14:sldId id="521"/>
            <p14:sldId id="527"/>
            <p14:sldId id="529"/>
            <p14:sldId id="531"/>
            <p14:sldId id="533"/>
            <p14:sldId id="534"/>
            <p14:sldId id="522"/>
            <p14:sldId id="523"/>
            <p14:sldId id="524"/>
            <p14:sldId id="525"/>
            <p14:sldId id="387"/>
            <p14:sldId id="512"/>
            <p14:sldId id="487"/>
            <p14:sldId id="467"/>
            <p14:sldId id="468"/>
            <p14:sldId id="469"/>
            <p14:sldId id="470"/>
            <p14:sldId id="471"/>
            <p14:sldId id="472"/>
            <p14:sldId id="473"/>
            <p14:sldId id="503"/>
            <p14:sldId id="475"/>
            <p14:sldId id="476"/>
            <p14:sldId id="506"/>
            <p14:sldId id="477"/>
            <p14:sldId id="505"/>
            <p14:sldId id="513"/>
            <p14:sldId id="514"/>
            <p14:sldId id="478"/>
            <p14:sldId id="499"/>
            <p14:sldId id="481"/>
            <p14:sldId id="482"/>
            <p14:sldId id="483"/>
            <p14:sldId id="484"/>
            <p14:sldId id="485"/>
            <p14:sldId id="383"/>
          </p14:sldIdLst>
        </p14:section>
      </p14:sectionLst>
    </p:ext>
    <p:ext uri="{EFAFB233-063F-42B5-8137-9DF3F51BA10A}">
      <p15:sldGuideLst xmlns:p15="http://schemas.microsoft.com/office/powerpoint/2012/main" xmlns="">
        <p15:guide id="1" orient="horz" pos="2387">
          <p15:clr>
            <a:srgbClr val="A4A3A4"/>
          </p15:clr>
        </p15:guide>
        <p15:guide id="2" pos="5600">
          <p15:clr>
            <a:srgbClr val="A4A3A4"/>
          </p15:clr>
        </p15:guide>
        <p15:guide id="3" pos="340" userDrawn="1">
          <p15:clr>
            <a:srgbClr val="A4A3A4"/>
          </p15:clr>
        </p15:guide>
        <p15:guide id="4" orient="horz" pos="3342">
          <p15:clr>
            <a:srgbClr val="A4A3A4"/>
          </p15:clr>
        </p15:guide>
        <p15:guide id="5" pos="7840">
          <p15:clr>
            <a:srgbClr val="A4A3A4"/>
          </p15:clr>
        </p15:guide>
        <p15:guide id="6" pos="476">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404040"/>
    <a:srgbClr val="B0C63F"/>
    <a:srgbClr val="D7DF23"/>
    <a:srgbClr val="342E52"/>
    <a:srgbClr val="24458A"/>
    <a:srgbClr val="00BDB6"/>
    <a:srgbClr val="0074BA"/>
    <a:srgbClr val="006DA3"/>
    <a:srgbClr val="1C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1" autoAdjust="0"/>
    <p:restoredTop sz="99771" autoAdjust="0"/>
  </p:normalViewPr>
  <p:slideViewPr>
    <p:cSldViewPr>
      <p:cViewPr>
        <p:scale>
          <a:sx n="89" d="100"/>
          <a:sy n="89" d="100"/>
        </p:scale>
        <p:origin x="-1530" y="-72"/>
      </p:cViewPr>
      <p:guideLst>
        <p:guide orient="horz" pos="2387"/>
        <p:guide orient="horz" pos="3342"/>
        <p:guide pos="5600"/>
        <p:guide pos="340"/>
        <p:guide pos="7840"/>
        <p:guide pos="47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548"/>
    </p:cViewPr>
  </p:sorterViewPr>
  <p:notesViewPr>
    <p:cSldViewPr>
      <p:cViewPr varScale="1">
        <p:scale>
          <a:sx n="79" d="100"/>
          <a:sy n="79" d="100"/>
        </p:scale>
        <p:origin x="-3936"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F10C1-8438-4A16-A4F4-2D967BFF12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6A9B581-DF0B-42AE-B729-B8D7C33123D3}">
      <dgm:prSet phldrT="[Текст]"/>
      <dgm:spPr>
        <a:solidFill>
          <a:schemeClr val="accent6">
            <a:lumMod val="60000"/>
            <a:lumOff val="40000"/>
          </a:schemeClr>
        </a:solidFill>
      </dgm:spPr>
      <dgm:t>
        <a:bodyPr/>
        <a:lstStyle/>
        <a:p>
          <a:r>
            <a:rPr lang="ru-RU" dirty="0" smtClean="0"/>
            <a:t>«О банках и банковской деятельности»</a:t>
          </a:r>
          <a:endParaRPr lang="ru-RU" dirty="0"/>
        </a:p>
      </dgm:t>
    </dgm:pt>
    <dgm:pt modelId="{1A87AC12-1AF9-4F62-9170-849A60CB9354}" type="parTrans" cxnId="{677FDD4F-5679-47A9-BCF1-FCDD897492DE}">
      <dgm:prSet/>
      <dgm:spPr/>
      <dgm:t>
        <a:bodyPr/>
        <a:lstStyle/>
        <a:p>
          <a:endParaRPr lang="ru-RU"/>
        </a:p>
      </dgm:t>
    </dgm:pt>
    <dgm:pt modelId="{77AB22A4-E791-46C5-9363-5318DAC5F910}" type="sibTrans" cxnId="{677FDD4F-5679-47A9-BCF1-FCDD897492DE}">
      <dgm:prSet/>
      <dgm:spPr/>
      <dgm:t>
        <a:bodyPr/>
        <a:lstStyle/>
        <a:p>
          <a:endParaRPr lang="ru-RU"/>
        </a:p>
      </dgm:t>
    </dgm:pt>
    <dgm:pt modelId="{9AB9B868-639F-4DC3-967D-750ACD01D76A}">
      <dgm:prSet phldrT="[Текст]"/>
      <dgm:spPr>
        <a:solidFill>
          <a:schemeClr val="accent5">
            <a:lumMod val="60000"/>
            <a:lumOff val="40000"/>
          </a:schemeClr>
        </a:solidFill>
      </dgm:spPr>
      <dgm:t>
        <a:bodyPr/>
        <a:lstStyle/>
        <a:p>
          <a:r>
            <a:rPr lang="ru-RU" dirty="0" smtClean="0"/>
            <a:t>«О Центральном банке Российской Федерации (Банке России)»</a:t>
          </a:r>
          <a:endParaRPr lang="ru-RU" dirty="0"/>
        </a:p>
      </dgm:t>
    </dgm:pt>
    <dgm:pt modelId="{94E31F4A-02C4-4AFD-B13D-6A33FA6DB40F}" type="parTrans" cxnId="{E2DE9A68-B427-439F-B5CA-896C8D25D9D5}">
      <dgm:prSet/>
      <dgm:spPr/>
      <dgm:t>
        <a:bodyPr/>
        <a:lstStyle/>
        <a:p>
          <a:endParaRPr lang="ru-RU"/>
        </a:p>
      </dgm:t>
    </dgm:pt>
    <dgm:pt modelId="{98153F75-B340-448D-B3BD-754EF9C0D424}" type="sibTrans" cxnId="{E2DE9A68-B427-439F-B5CA-896C8D25D9D5}">
      <dgm:prSet/>
      <dgm:spPr/>
      <dgm:t>
        <a:bodyPr/>
        <a:lstStyle/>
        <a:p>
          <a:endParaRPr lang="ru-RU"/>
        </a:p>
      </dgm:t>
    </dgm:pt>
    <dgm:pt modelId="{F21118A4-3560-4811-B4C0-023E1E2290D2}">
      <dgm:prSet phldrT="[Текст]"/>
      <dgm:spPr>
        <a:solidFill>
          <a:schemeClr val="accent6">
            <a:lumMod val="60000"/>
            <a:lumOff val="40000"/>
          </a:schemeClr>
        </a:solidFill>
      </dgm:spPr>
      <dgm:t>
        <a:bodyPr/>
        <a:lstStyle/>
        <a:p>
          <a:r>
            <a:rPr lang="ru-RU" dirty="0" smtClean="0"/>
            <a:t>«О негосударственных пенсионных фондах»</a:t>
          </a:r>
          <a:endParaRPr lang="ru-RU" dirty="0"/>
        </a:p>
      </dgm:t>
    </dgm:pt>
    <dgm:pt modelId="{04F0682E-0E54-47C2-82E0-396C750E86D9}" type="parTrans" cxnId="{53EA9516-8B7D-4D9F-8D8C-E8EFFEBDD0E4}">
      <dgm:prSet/>
      <dgm:spPr/>
      <dgm:t>
        <a:bodyPr/>
        <a:lstStyle/>
        <a:p>
          <a:endParaRPr lang="ru-RU"/>
        </a:p>
      </dgm:t>
    </dgm:pt>
    <dgm:pt modelId="{9AE7D7F7-031F-4D9C-BF54-573337753164}" type="sibTrans" cxnId="{53EA9516-8B7D-4D9F-8D8C-E8EFFEBDD0E4}">
      <dgm:prSet/>
      <dgm:spPr/>
      <dgm:t>
        <a:bodyPr/>
        <a:lstStyle/>
        <a:p>
          <a:endParaRPr lang="ru-RU"/>
        </a:p>
      </dgm:t>
    </dgm:pt>
    <dgm:pt modelId="{DE2665B7-DA40-4A1D-B7C4-E508AE46EB68}">
      <dgm:prSet phldrT="[Текст]"/>
      <dgm:spPr>
        <a:solidFill>
          <a:schemeClr val="accent5">
            <a:lumMod val="60000"/>
            <a:lumOff val="40000"/>
          </a:schemeClr>
        </a:solidFill>
      </dgm:spPr>
      <dgm:t>
        <a:bodyPr/>
        <a:lstStyle/>
        <a:p>
          <a:r>
            <a:rPr lang="ru-RU" dirty="0" smtClean="0"/>
            <a:t>«Об организации страхового дела в Российской Федерации»</a:t>
          </a:r>
          <a:endParaRPr lang="ru-RU" dirty="0"/>
        </a:p>
      </dgm:t>
    </dgm:pt>
    <dgm:pt modelId="{E8254068-31CC-4DEC-B508-A5A1B4BAE4A1}" type="parTrans" cxnId="{67F0DEAD-7D8D-43DE-BF46-6B7DCEBBB031}">
      <dgm:prSet/>
      <dgm:spPr/>
      <dgm:t>
        <a:bodyPr/>
        <a:lstStyle/>
        <a:p>
          <a:endParaRPr lang="ru-RU"/>
        </a:p>
      </dgm:t>
    </dgm:pt>
    <dgm:pt modelId="{3E893464-BA57-4555-9790-0D469DCEFF4C}" type="sibTrans" cxnId="{67F0DEAD-7D8D-43DE-BF46-6B7DCEBBB031}">
      <dgm:prSet/>
      <dgm:spPr/>
      <dgm:t>
        <a:bodyPr/>
        <a:lstStyle/>
        <a:p>
          <a:endParaRPr lang="ru-RU"/>
        </a:p>
      </dgm:t>
    </dgm:pt>
    <dgm:pt modelId="{BC37480D-52DA-43EB-8BE5-9073C0D669CC}">
      <dgm:prSet phldrT="[Текст]"/>
      <dgm:spPr>
        <a:solidFill>
          <a:schemeClr val="accent6">
            <a:lumMod val="60000"/>
            <a:lumOff val="40000"/>
          </a:schemeClr>
        </a:solidFill>
      </dgm:spPr>
      <dgm:t>
        <a:bodyPr/>
        <a:lstStyle/>
        <a:p>
          <a:r>
            <a:rPr lang="ru-RU" dirty="0" smtClean="0"/>
            <a:t>«Об инвестиционных фондах»</a:t>
          </a:r>
          <a:endParaRPr lang="ru-RU" dirty="0"/>
        </a:p>
      </dgm:t>
    </dgm:pt>
    <dgm:pt modelId="{8BF6B851-E673-44DC-9BA6-F3EDC296D946}" type="parTrans" cxnId="{0D21BA3F-0CF6-48B7-9DF4-74875939D725}">
      <dgm:prSet/>
      <dgm:spPr/>
      <dgm:t>
        <a:bodyPr/>
        <a:lstStyle/>
        <a:p>
          <a:endParaRPr lang="ru-RU"/>
        </a:p>
      </dgm:t>
    </dgm:pt>
    <dgm:pt modelId="{282FA19C-4CBC-4E64-8232-A9AE3DC7267E}" type="sibTrans" cxnId="{0D21BA3F-0CF6-48B7-9DF4-74875939D725}">
      <dgm:prSet/>
      <dgm:spPr/>
      <dgm:t>
        <a:bodyPr/>
        <a:lstStyle/>
        <a:p>
          <a:endParaRPr lang="ru-RU"/>
        </a:p>
      </dgm:t>
    </dgm:pt>
    <dgm:pt modelId="{2DE6373B-2C83-4D88-AD9D-7F1102F35826}">
      <dgm:prSet phldrT="[Текст]"/>
      <dgm:spPr>
        <a:solidFill>
          <a:schemeClr val="accent5">
            <a:lumMod val="60000"/>
            <a:lumOff val="40000"/>
          </a:schemeClr>
        </a:solidFill>
      </dgm:spPr>
      <dgm:t>
        <a:bodyPr/>
        <a:lstStyle/>
        <a:p>
          <a:r>
            <a:rPr lang="ru-RU" dirty="0" smtClean="0"/>
            <a:t>«О микрофинансовой деятельности и микрофинансовых организациях»</a:t>
          </a:r>
          <a:endParaRPr lang="ru-RU" dirty="0"/>
        </a:p>
      </dgm:t>
    </dgm:pt>
    <dgm:pt modelId="{EE6E0357-E31C-453E-97B9-531C8B28BFB6}" type="parTrans" cxnId="{017DA619-DCB8-482A-9696-739AE5CC6945}">
      <dgm:prSet/>
      <dgm:spPr/>
      <dgm:t>
        <a:bodyPr/>
        <a:lstStyle/>
        <a:p>
          <a:endParaRPr lang="ru-RU"/>
        </a:p>
      </dgm:t>
    </dgm:pt>
    <dgm:pt modelId="{B15B8707-CDAD-40FE-BB2E-49089CDDF465}" type="sibTrans" cxnId="{017DA619-DCB8-482A-9696-739AE5CC6945}">
      <dgm:prSet/>
      <dgm:spPr/>
      <dgm:t>
        <a:bodyPr/>
        <a:lstStyle/>
        <a:p>
          <a:endParaRPr lang="ru-RU"/>
        </a:p>
      </dgm:t>
    </dgm:pt>
    <dgm:pt modelId="{BCDD5493-CD5F-4AF7-B8F0-2182577AF3CF}">
      <dgm:prSet phldrT="[Текст]"/>
      <dgm:spPr>
        <a:solidFill>
          <a:schemeClr val="accent6">
            <a:lumMod val="60000"/>
            <a:lumOff val="40000"/>
          </a:schemeClr>
        </a:solidFill>
      </dgm:spPr>
      <dgm:t>
        <a:bodyPr/>
        <a:lstStyle/>
        <a:p>
          <a:r>
            <a:rPr lang="ru-RU" dirty="0" smtClean="0"/>
            <a:t>«О противодействии легализации (отмыванию) доходов, полученных преступным путем, и финансированию терроризма»</a:t>
          </a:r>
          <a:endParaRPr lang="ru-RU" dirty="0"/>
        </a:p>
      </dgm:t>
    </dgm:pt>
    <dgm:pt modelId="{DB7168ED-CAFC-4B99-8169-98AE4995F998}" type="parTrans" cxnId="{8DBB0C0C-BE22-4500-9ECC-6177E9B96C4B}">
      <dgm:prSet/>
      <dgm:spPr/>
      <dgm:t>
        <a:bodyPr/>
        <a:lstStyle/>
        <a:p>
          <a:endParaRPr lang="ru-RU"/>
        </a:p>
      </dgm:t>
    </dgm:pt>
    <dgm:pt modelId="{55009B79-2F64-4D25-9A24-C891828F1458}" type="sibTrans" cxnId="{8DBB0C0C-BE22-4500-9ECC-6177E9B96C4B}">
      <dgm:prSet/>
      <dgm:spPr/>
      <dgm:t>
        <a:bodyPr/>
        <a:lstStyle/>
        <a:p>
          <a:endParaRPr lang="ru-RU"/>
        </a:p>
      </dgm:t>
    </dgm:pt>
    <dgm:pt modelId="{AFD48DDF-DDD3-47D4-8987-5FAD5342D0AB}">
      <dgm:prSet phldrT="[Текст]"/>
      <dgm:spPr>
        <a:solidFill>
          <a:schemeClr val="accent6">
            <a:lumMod val="60000"/>
            <a:lumOff val="40000"/>
          </a:schemeClr>
        </a:solidFill>
      </dgm:spPr>
      <dgm:t>
        <a:bodyPr/>
        <a:lstStyle/>
        <a:p>
          <a:r>
            <a:rPr lang="ru-RU" dirty="0" smtClean="0"/>
            <a:t>«</a:t>
          </a:r>
          <a:r>
            <a:rPr lang="ru-RU" b="0" i="0" dirty="0" smtClean="0"/>
            <a:t>О несостоятельности (банкротстве)</a:t>
          </a:r>
          <a:r>
            <a:rPr lang="ru-RU" dirty="0" smtClean="0"/>
            <a:t>»</a:t>
          </a:r>
          <a:endParaRPr lang="ru-RU" dirty="0"/>
        </a:p>
      </dgm:t>
    </dgm:pt>
    <dgm:pt modelId="{7E573646-2667-4810-89BE-0123F546F90D}" type="parTrans" cxnId="{6F9C81C4-09B4-4359-973C-EC8B9200D82B}">
      <dgm:prSet/>
      <dgm:spPr/>
      <dgm:t>
        <a:bodyPr/>
        <a:lstStyle/>
        <a:p>
          <a:endParaRPr lang="ru-RU"/>
        </a:p>
      </dgm:t>
    </dgm:pt>
    <dgm:pt modelId="{551B3E51-19AA-4F81-B281-1C95948C0218}" type="sibTrans" cxnId="{6F9C81C4-09B4-4359-973C-EC8B9200D82B}">
      <dgm:prSet/>
      <dgm:spPr/>
      <dgm:t>
        <a:bodyPr/>
        <a:lstStyle/>
        <a:p>
          <a:endParaRPr lang="ru-RU"/>
        </a:p>
      </dgm:t>
    </dgm:pt>
    <dgm:pt modelId="{8656A93B-08FF-4973-B61B-B4413A5C256B}" type="pres">
      <dgm:prSet presAssocID="{81DF10C1-8438-4A16-A4F4-2D967BFF1274}" presName="diagram" presStyleCnt="0">
        <dgm:presLayoutVars>
          <dgm:dir/>
          <dgm:resizeHandles val="exact"/>
        </dgm:presLayoutVars>
      </dgm:prSet>
      <dgm:spPr/>
      <dgm:t>
        <a:bodyPr/>
        <a:lstStyle/>
        <a:p>
          <a:endParaRPr lang="ru-RU"/>
        </a:p>
      </dgm:t>
    </dgm:pt>
    <dgm:pt modelId="{F9A6D4AB-43CF-43B7-9B5C-F983A9B94E48}" type="pres">
      <dgm:prSet presAssocID="{C6A9B581-DF0B-42AE-B729-B8D7C33123D3}" presName="node" presStyleLbl="node1" presStyleIdx="0" presStyleCnt="8">
        <dgm:presLayoutVars>
          <dgm:bulletEnabled val="1"/>
        </dgm:presLayoutVars>
      </dgm:prSet>
      <dgm:spPr/>
      <dgm:t>
        <a:bodyPr/>
        <a:lstStyle/>
        <a:p>
          <a:endParaRPr lang="ru-RU"/>
        </a:p>
      </dgm:t>
    </dgm:pt>
    <dgm:pt modelId="{7E0ED2A7-5924-40E7-AD29-4620FA7EFC60}" type="pres">
      <dgm:prSet presAssocID="{77AB22A4-E791-46C5-9363-5318DAC5F910}" presName="sibTrans" presStyleCnt="0"/>
      <dgm:spPr/>
    </dgm:pt>
    <dgm:pt modelId="{3C4A43FD-EAAF-4D86-B8A9-E69807DDCFC8}" type="pres">
      <dgm:prSet presAssocID="{9AB9B868-639F-4DC3-967D-750ACD01D76A}" presName="node" presStyleLbl="node1" presStyleIdx="1" presStyleCnt="8" custLinFactX="-10581" custLinFactY="15903" custLinFactNeighborX="-100000" custLinFactNeighborY="100000">
        <dgm:presLayoutVars>
          <dgm:bulletEnabled val="1"/>
        </dgm:presLayoutVars>
      </dgm:prSet>
      <dgm:spPr/>
      <dgm:t>
        <a:bodyPr/>
        <a:lstStyle/>
        <a:p>
          <a:endParaRPr lang="ru-RU"/>
        </a:p>
      </dgm:t>
    </dgm:pt>
    <dgm:pt modelId="{7EACF6B8-9B94-45AF-A6DC-BB58ADBC1F5A}" type="pres">
      <dgm:prSet presAssocID="{98153F75-B340-448D-B3BD-754EF9C0D424}" presName="sibTrans" presStyleCnt="0"/>
      <dgm:spPr/>
    </dgm:pt>
    <dgm:pt modelId="{3603833B-2E38-4C98-B50C-4F5E6E3AEEF0}" type="pres">
      <dgm:prSet presAssocID="{F21118A4-3560-4811-B4C0-023E1E2290D2}" presName="node" presStyleLbl="node1" presStyleIdx="2" presStyleCnt="8">
        <dgm:presLayoutVars>
          <dgm:bulletEnabled val="1"/>
        </dgm:presLayoutVars>
      </dgm:prSet>
      <dgm:spPr/>
      <dgm:t>
        <a:bodyPr/>
        <a:lstStyle/>
        <a:p>
          <a:endParaRPr lang="ru-RU"/>
        </a:p>
      </dgm:t>
    </dgm:pt>
    <dgm:pt modelId="{227B0345-6FEB-4F0D-A211-383950C10111}" type="pres">
      <dgm:prSet presAssocID="{9AE7D7F7-031F-4D9C-BF54-573337753164}" presName="sibTrans" presStyleCnt="0"/>
      <dgm:spPr/>
    </dgm:pt>
    <dgm:pt modelId="{C4D36A73-B3B8-403C-964D-24142E7D2D11}" type="pres">
      <dgm:prSet presAssocID="{DE2665B7-DA40-4A1D-B7C4-E508AE46EB68}" presName="node" presStyleLbl="node1" presStyleIdx="3" presStyleCnt="8" custLinFactX="10756" custLinFactY="-13556" custLinFactNeighborX="100000" custLinFactNeighborY="-100000">
        <dgm:presLayoutVars>
          <dgm:bulletEnabled val="1"/>
        </dgm:presLayoutVars>
      </dgm:prSet>
      <dgm:spPr/>
      <dgm:t>
        <a:bodyPr/>
        <a:lstStyle/>
        <a:p>
          <a:endParaRPr lang="ru-RU"/>
        </a:p>
      </dgm:t>
    </dgm:pt>
    <dgm:pt modelId="{50C5B7D0-BDBA-4FB3-92DC-5A8AAD3FEB0C}" type="pres">
      <dgm:prSet presAssocID="{3E893464-BA57-4555-9790-0D469DCEFF4C}" presName="sibTrans" presStyleCnt="0"/>
      <dgm:spPr/>
    </dgm:pt>
    <dgm:pt modelId="{885C2331-7A1F-4842-9FC6-D13599688E7A}" type="pres">
      <dgm:prSet presAssocID="{BC37480D-52DA-43EB-8BE5-9073C0D669CC}" presName="node" presStyleLbl="node1" presStyleIdx="4" presStyleCnt="8">
        <dgm:presLayoutVars>
          <dgm:bulletEnabled val="1"/>
        </dgm:presLayoutVars>
      </dgm:prSet>
      <dgm:spPr/>
      <dgm:t>
        <a:bodyPr/>
        <a:lstStyle/>
        <a:p>
          <a:endParaRPr lang="ru-RU"/>
        </a:p>
      </dgm:t>
    </dgm:pt>
    <dgm:pt modelId="{E776A4DA-E998-4B6F-9519-4F722E0FB5DE}" type="pres">
      <dgm:prSet presAssocID="{282FA19C-4CBC-4E64-8232-A9AE3DC7267E}" presName="sibTrans" presStyleCnt="0"/>
      <dgm:spPr/>
    </dgm:pt>
    <dgm:pt modelId="{8C1FFB27-71DC-41C5-9008-37D2432ED4F3}" type="pres">
      <dgm:prSet presAssocID="{2DE6373B-2C83-4D88-AD9D-7F1102F35826}" presName="node" presStyleLbl="node1" presStyleIdx="5" presStyleCnt="8">
        <dgm:presLayoutVars>
          <dgm:bulletEnabled val="1"/>
        </dgm:presLayoutVars>
      </dgm:prSet>
      <dgm:spPr/>
      <dgm:t>
        <a:bodyPr/>
        <a:lstStyle/>
        <a:p>
          <a:endParaRPr lang="ru-RU"/>
        </a:p>
      </dgm:t>
    </dgm:pt>
    <dgm:pt modelId="{82810230-0D4E-46AA-AC35-67ACB066E703}" type="pres">
      <dgm:prSet presAssocID="{B15B8707-CDAD-40FE-BB2E-49089CDDF465}" presName="sibTrans" presStyleCnt="0"/>
      <dgm:spPr/>
    </dgm:pt>
    <dgm:pt modelId="{1DF32807-B7DC-4DC5-8D8A-DAA5B7CE90D6}" type="pres">
      <dgm:prSet presAssocID="{BCDD5493-CD5F-4AF7-B8F0-2182577AF3CF}" presName="node" presStyleLbl="node1" presStyleIdx="6" presStyleCnt="8">
        <dgm:presLayoutVars>
          <dgm:bulletEnabled val="1"/>
        </dgm:presLayoutVars>
      </dgm:prSet>
      <dgm:spPr/>
      <dgm:t>
        <a:bodyPr/>
        <a:lstStyle/>
        <a:p>
          <a:endParaRPr lang="ru-RU"/>
        </a:p>
      </dgm:t>
    </dgm:pt>
    <dgm:pt modelId="{85993C1E-22E2-4006-A4D3-546224BC9E95}" type="pres">
      <dgm:prSet presAssocID="{55009B79-2F64-4D25-9A24-C891828F1458}" presName="sibTrans" presStyleCnt="0"/>
      <dgm:spPr/>
    </dgm:pt>
    <dgm:pt modelId="{E0681E4B-CBE2-44C5-AC12-F70E6BB09774}" type="pres">
      <dgm:prSet presAssocID="{AFD48DDF-DDD3-47D4-8987-5FAD5342D0AB}" presName="node" presStyleLbl="node1" presStyleIdx="7" presStyleCnt="8">
        <dgm:presLayoutVars>
          <dgm:bulletEnabled val="1"/>
        </dgm:presLayoutVars>
      </dgm:prSet>
      <dgm:spPr/>
      <dgm:t>
        <a:bodyPr/>
        <a:lstStyle/>
        <a:p>
          <a:endParaRPr lang="ru-RU"/>
        </a:p>
      </dgm:t>
    </dgm:pt>
  </dgm:ptLst>
  <dgm:cxnLst>
    <dgm:cxn modelId="{E4BD4056-4395-42FE-8C99-52702A8B9340}" type="presOf" srcId="{9AB9B868-639F-4DC3-967D-750ACD01D76A}" destId="{3C4A43FD-EAAF-4D86-B8A9-E69807DDCFC8}" srcOrd="0" destOrd="0" presId="urn:microsoft.com/office/officeart/2005/8/layout/default"/>
    <dgm:cxn modelId="{677FDD4F-5679-47A9-BCF1-FCDD897492DE}" srcId="{81DF10C1-8438-4A16-A4F4-2D967BFF1274}" destId="{C6A9B581-DF0B-42AE-B729-B8D7C33123D3}" srcOrd="0" destOrd="0" parTransId="{1A87AC12-1AF9-4F62-9170-849A60CB9354}" sibTransId="{77AB22A4-E791-46C5-9363-5318DAC5F910}"/>
    <dgm:cxn modelId="{2484BA0D-EE11-414C-9037-7F62646AC3B1}" type="presOf" srcId="{DE2665B7-DA40-4A1D-B7C4-E508AE46EB68}" destId="{C4D36A73-B3B8-403C-964D-24142E7D2D11}" srcOrd="0" destOrd="0" presId="urn:microsoft.com/office/officeart/2005/8/layout/default"/>
    <dgm:cxn modelId="{017DA619-DCB8-482A-9696-739AE5CC6945}" srcId="{81DF10C1-8438-4A16-A4F4-2D967BFF1274}" destId="{2DE6373B-2C83-4D88-AD9D-7F1102F35826}" srcOrd="5" destOrd="0" parTransId="{EE6E0357-E31C-453E-97B9-531C8B28BFB6}" sibTransId="{B15B8707-CDAD-40FE-BB2E-49089CDDF465}"/>
    <dgm:cxn modelId="{D1C201E1-0638-4457-BC06-D37EA7F21BE4}" type="presOf" srcId="{BC37480D-52DA-43EB-8BE5-9073C0D669CC}" destId="{885C2331-7A1F-4842-9FC6-D13599688E7A}" srcOrd="0" destOrd="0" presId="urn:microsoft.com/office/officeart/2005/8/layout/default"/>
    <dgm:cxn modelId="{3E8EA0DD-0377-4550-A191-A1B3EB5E4D0B}" type="presOf" srcId="{C6A9B581-DF0B-42AE-B729-B8D7C33123D3}" destId="{F9A6D4AB-43CF-43B7-9B5C-F983A9B94E48}" srcOrd="0" destOrd="0" presId="urn:microsoft.com/office/officeart/2005/8/layout/default"/>
    <dgm:cxn modelId="{6F9C81C4-09B4-4359-973C-EC8B9200D82B}" srcId="{81DF10C1-8438-4A16-A4F4-2D967BFF1274}" destId="{AFD48DDF-DDD3-47D4-8987-5FAD5342D0AB}" srcOrd="7" destOrd="0" parTransId="{7E573646-2667-4810-89BE-0123F546F90D}" sibTransId="{551B3E51-19AA-4F81-B281-1C95948C0218}"/>
    <dgm:cxn modelId="{64DF685C-FAD9-41C3-9F5A-4B094039A2FC}" type="presOf" srcId="{BCDD5493-CD5F-4AF7-B8F0-2182577AF3CF}" destId="{1DF32807-B7DC-4DC5-8D8A-DAA5B7CE90D6}" srcOrd="0" destOrd="0" presId="urn:microsoft.com/office/officeart/2005/8/layout/default"/>
    <dgm:cxn modelId="{0D21BA3F-0CF6-48B7-9DF4-74875939D725}" srcId="{81DF10C1-8438-4A16-A4F4-2D967BFF1274}" destId="{BC37480D-52DA-43EB-8BE5-9073C0D669CC}" srcOrd="4" destOrd="0" parTransId="{8BF6B851-E673-44DC-9BA6-F3EDC296D946}" sibTransId="{282FA19C-4CBC-4E64-8232-A9AE3DC7267E}"/>
    <dgm:cxn modelId="{7C116095-BB00-457A-BA77-477F3F558FC5}" type="presOf" srcId="{AFD48DDF-DDD3-47D4-8987-5FAD5342D0AB}" destId="{E0681E4B-CBE2-44C5-AC12-F70E6BB09774}" srcOrd="0" destOrd="0" presId="urn:microsoft.com/office/officeart/2005/8/layout/default"/>
    <dgm:cxn modelId="{89E684F8-58FA-416F-B581-4B1974ABE730}" type="presOf" srcId="{F21118A4-3560-4811-B4C0-023E1E2290D2}" destId="{3603833B-2E38-4C98-B50C-4F5E6E3AEEF0}" srcOrd="0" destOrd="0" presId="urn:microsoft.com/office/officeart/2005/8/layout/default"/>
    <dgm:cxn modelId="{AC3758EE-4D9C-4B5E-9CBF-ADD8B278157B}" type="presOf" srcId="{81DF10C1-8438-4A16-A4F4-2D967BFF1274}" destId="{8656A93B-08FF-4973-B61B-B4413A5C256B}" srcOrd="0" destOrd="0" presId="urn:microsoft.com/office/officeart/2005/8/layout/default"/>
    <dgm:cxn modelId="{786F86D6-6146-4052-AE6C-AE8AA9A9BAEC}" type="presOf" srcId="{2DE6373B-2C83-4D88-AD9D-7F1102F35826}" destId="{8C1FFB27-71DC-41C5-9008-37D2432ED4F3}" srcOrd="0" destOrd="0" presId="urn:microsoft.com/office/officeart/2005/8/layout/default"/>
    <dgm:cxn modelId="{E2DE9A68-B427-439F-B5CA-896C8D25D9D5}" srcId="{81DF10C1-8438-4A16-A4F4-2D967BFF1274}" destId="{9AB9B868-639F-4DC3-967D-750ACD01D76A}" srcOrd="1" destOrd="0" parTransId="{94E31F4A-02C4-4AFD-B13D-6A33FA6DB40F}" sibTransId="{98153F75-B340-448D-B3BD-754EF9C0D424}"/>
    <dgm:cxn modelId="{67F0DEAD-7D8D-43DE-BF46-6B7DCEBBB031}" srcId="{81DF10C1-8438-4A16-A4F4-2D967BFF1274}" destId="{DE2665B7-DA40-4A1D-B7C4-E508AE46EB68}" srcOrd="3" destOrd="0" parTransId="{E8254068-31CC-4DEC-B508-A5A1B4BAE4A1}" sibTransId="{3E893464-BA57-4555-9790-0D469DCEFF4C}"/>
    <dgm:cxn modelId="{8DBB0C0C-BE22-4500-9ECC-6177E9B96C4B}" srcId="{81DF10C1-8438-4A16-A4F4-2D967BFF1274}" destId="{BCDD5493-CD5F-4AF7-B8F0-2182577AF3CF}" srcOrd="6" destOrd="0" parTransId="{DB7168ED-CAFC-4B99-8169-98AE4995F998}" sibTransId="{55009B79-2F64-4D25-9A24-C891828F1458}"/>
    <dgm:cxn modelId="{53EA9516-8B7D-4D9F-8D8C-E8EFFEBDD0E4}" srcId="{81DF10C1-8438-4A16-A4F4-2D967BFF1274}" destId="{F21118A4-3560-4811-B4C0-023E1E2290D2}" srcOrd="2" destOrd="0" parTransId="{04F0682E-0E54-47C2-82E0-396C750E86D9}" sibTransId="{9AE7D7F7-031F-4D9C-BF54-573337753164}"/>
    <dgm:cxn modelId="{71B32DE1-1F04-47F1-8814-D1CC43F8A4A7}" type="presParOf" srcId="{8656A93B-08FF-4973-B61B-B4413A5C256B}" destId="{F9A6D4AB-43CF-43B7-9B5C-F983A9B94E48}" srcOrd="0" destOrd="0" presId="urn:microsoft.com/office/officeart/2005/8/layout/default"/>
    <dgm:cxn modelId="{BB66BF16-993F-4FC3-BB12-CD5095029E62}" type="presParOf" srcId="{8656A93B-08FF-4973-B61B-B4413A5C256B}" destId="{7E0ED2A7-5924-40E7-AD29-4620FA7EFC60}" srcOrd="1" destOrd="0" presId="urn:microsoft.com/office/officeart/2005/8/layout/default"/>
    <dgm:cxn modelId="{38720460-A7DF-4362-B016-D7656C28B49D}" type="presParOf" srcId="{8656A93B-08FF-4973-B61B-B4413A5C256B}" destId="{3C4A43FD-EAAF-4D86-B8A9-E69807DDCFC8}" srcOrd="2" destOrd="0" presId="urn:microsoft.com/office/officeart/2005/8/layout/default"/>
    <dgm:cxn modelId="{BDD88381-9D8F-4746-9B96-F740FDEB4871}" type="presParOf" srcId="{8656A93B-08FF-4973-B61B-B4413A5C256B}" destId="{7EACF6B8-9B94-45AF-A6DC-BB58ADBC1F5A}" srcOrd="3" destOrd="0" presId="urn:microsoft.com/office/officeart/2005/8/layout/default"/>
    <dgm:cxn modelId="{4B00A410-BF2E-4B93-A05A-DC3FA7F0299B}" type="presParOf" srcId="{8656A93B-08FF-4973-B61B-B4413A5C256B}" destId="{3603833B-2E38-4C98-B50C-4F5E6E3AEEF0}" srcOrd="4" destOrd="0" presId="urn:microsoft.com/office/officeart/2005/8/layout/default"/>
    <dgm:cxn modelId="{9E1FFB61-11FE-409D-8933-11D93BD134B8}" type="presParOf" srcId="{8656A93B-08FF-4973-B61B-B4413A5C256B}" destId="{227B0345-6FEB-4F0D-A211-383950C10111}" srcOrd="5" destOrd="0" presId="urn:microsoft.com/office/officeart/2005/8/layout/default"/>
    <dgm:cxn modelId="{C10A496E-D354-4FD0-832C-C99E709A1991}" type="presParOf" srcId="{8656A93B-08FF-4973-B61B-B4413A5C256B}" destId="{C4D36A73-B3B8-403C-964D-24142E7D2D11}" srcOrd="6" destOrd="0" presId="urn:microsoft.com/office/officeart/2005/8/layout/default"/>
    <dgm:cxn modelId="{C9EBA847-96DF-4125-AB1A-6A340A94B466}" type="presParOf" srcId="{8656A93B-08FF-4973-B61B-B4413A5C256B}" destId="{50C5B7D0-BDBA-4FB3-92DC-5A8AAD3FEB0C}" srcOrd="7" destOrd="0" presId="urn:microsoft.com/office/officeart/2005/8/layout/default"/>
    <dgm:cxn modelId="{0F6344BC-4A31-4482-9E74-40CDDCAAECC5}" type="presParOf" srcId="{8656A93B-08FF-4973-B61B-B4413A5C256B}" destId="{885C2331-7A1F-4842-9FC6-D13599688E7A}" srcOrd="8" destOrd="0" presId="urn:microsoft.com/office/officeart/2005/8/layout/default"/>
    <dgm:cxn modelId="{CFB312EC-86A1-47FE-9916-E21F0BAEBC55}" type="presParOf" srcId="{8656A93B-08FF-4973-B61B-B4413A5C256B}" destId="{E776A4DA-E998-4B6F-9519-4F722E0FB5DE}" srcOrd="9" destOrd="0" presId="urn:microsoft.com/office/officeart/2005/8/layout/default"/>
    <dgm:cxn modelId="{088C1A0F-0FF2-4089-928A-5C272DE6A12C}" type="presParOf" srcId="{8656A93B-08FF-4973-B61B-B4413A5C256B}" destId="{8C1FFB27-71DC-41C5-9008-37D2432ED4F3}" srcOrd="10" destOrd="0" presId="urn:microsoft.com/office/officeart/2005/8/layout/default"/>
    <dgm:cxn modelId="{32E08295-5352-4783-88FA-F1DA86069EE3}" type="presParOf" srcId="{8656A93B-08FF-4973-B61B-B4413A5C256B}" destId="{82810230-0D4E-46AA-AC35-67ACB066E703}" srcOrd="11" destOrd="0" presId="urn:microsoft.com/office/officeart/2005/8/layout/default"/>
    <dgm:cxn modelId="{95B716C9-8937-41A2-BC46-4CF998A24EAE}" type="presParOf" srcId="{8656A93B-08FF-4973-B61B-B4413A5C256B}" destId="{1DF32807-B7DC-4DC5-8D8A-DAA5B7CE90D6}" srcOrd="12" destOrd="0" presId="urn:microsoft.com/office/officeart/2005/8/layout/default"/>
    <dgm:cxn modelId="{993E6AEB-250F-4E9B-82AC-7AA2D0CCABA6}" type="presParOf" srcId="{8656A93B-08FF-4973-B61B-B4413A5C256B}" destId="{85993C1E-22E2-4006-A4D3-546224BC9E95}" srcOrd="13" destOrd="0" presId="urn:microsoft.com/office/officeart/2005/8/layout/default"/>
    <dgm:cxn modelId="{9AB087D3-B177-4022-B522-4A56856B59FF}" type="presParOf" srcId="{8656A93B-08FF-4973-B61B-B4413A5C256B}" destId="{E0681E4B-CBE2-44C5-AC12-F70E6BB0977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0CDABF-ABCF-46CA-9D47-D2902EF5C38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ru-RU"/>
        </a:p>
      </dgm:t>
    </dgm:pt>
    <dgm:pt modelId="{3FEED0B6-17D9-4233-BB2D-51BE4A4F5563}">
      <dgm:prSet phldrT="[Текст]" custT="1"/>
      <dgm:spPr/>
      <dgm:t>
        <a:bodyPr/>
        <a:lstStyle/>
        <a:p>
          <a:pPr algn="ctr">
            <a:lnSpc>
              <a:spcPct val="150000"/>
            </a:lnSpc>
          </a:pPr>
          <a:r>
            <a:rPr lang="ru-RU" sz="1600" b="1" dirty="0" smtClean="0"/>
            <a:t>Внедрен кросс-секторальный подход к контролю деловой репутации руководителей и владельцев финансовых организаций</a:t>
          </a:r>
          <a:r>
            <a:rPr lang="ru-RU" sz="1600" dirty="0" smtClean="0"/>
            <a:t> </a:t>
          </a:r>
          <a:endParaRPr lang="ru-RU" sz="1600" b="1" dirty="0">
            <a:solidFill>
              <a:schemeClr val="bg1"/>
            </a:solidFill>
          </a:endParaRPr>
        </a:p>
      </dgm:t>
    </dgm:pt>
    <dgm:pt modelId="{08B0B497-5EE3-4953-8FAE-12EDFDCF2B59}" type="parTrans" cxnId="{4C018CE1-C814-47BA-BA1D-D07C750013BD}">
      <dgm:prSet/>
      <dgm:spPr/>
      <dgm:t>
        <a:bodyPr/>
        <a:lstStyle/>
        <a:p>
          <a:endParaRPr lang="ru-RU" sz="1400">
            <a:solidFill>
              <a:srgbClr val="F2F2F2"/>
            </a:solidFill>
          </a:endParaRPr>
        </a:p>
      </dgm:t>
    </dgm:pt>
    <dgm:pt modelId="{BB6F1D7A-BDB6-42C4-9768-9C59C69F4061}" type="sibTrans" cxnId="{4C018CE1-C814-47BA-BA1D-D07C750013BD}">
      <dgm:prSet/>
      <dgm:spPr/>
      <dgm:t>
        <a:bodyPr/>
        <a:lstStyle/>
        <a:p>
          <a:endParaRPr lang="ru-RU" sz="1400">
            <a:solidFill>
              <a:srgbClr val="F2F2F2"/>
            </a:solidFill>
          </a:endParaRPr>
        </a:p>
      </dgm:t>
    </dgm:pt>
    <dgm:pt modelId="{A5808A52-1B84-4EB8-AA5C-76B5F7035411}">
      <dgm:prSet phldrT="[Текст]" custT="1"/>
      <dgm:spPr/>
      <dgm:t>
        <a:bodyPr/>
        <a:lstStyle/>
        <a:p>
          <a:pPr algn="ctr">
            <a:lnSpc>
              <a:spcPct val="150000"/>
            </a:lnSpc>
            <a:spcAft>
              <a:spcPts val="0"/>
            </a:spcAft>
          </a:pPr>
          <a:r>
            <a:rPr lang="ru-RU" sz="1600" b="1" dirty="0" smtClean="0"/>
            <a:t>Введено регулирование приобретения крупных пакетов акций (долей) и установление контроля в отношении владельцев крупных пакетов акций (долей) финансовых организаций</a:t>
          </a:r>
          <a:r>
            <a:rPr lang="ru-RU" sz="1600" dirty="0" smtClean="0"/>
            <a:t> </a:t>
          </a:r>
          <a:endParaRPr lang="ru-RU" sz="1600" dirty="0">
            <a:solidFill>
              <a:schemeClr val="bg1"/>
            </a:solidFill>
          </a:endParaRPr>
        </a:p>
      </dgm:t>
    </dgm:pt>
    <dgm:pt modelId="{BD2598FE-8AE5-4CCB-901B-631AC074180D}" type="parTrans" cxnId="{F00A8CAD-FDCA-4809-A562-C8947E76E08B}">
      <dgm:prSet/>
      <dgm:spPr/>
      <dgm:t>
        <a:bodyPr/>
        <a:lstStyle/>
        <a:p>
          <a:endParaRPr lang="ru-RU" sz="1400">
            <a:solidFill>
              <a:srgbClr val="F2F2F2"/>
            </a:solidFill>
          </a:endParaRPr>
        </a:p>
      </dgm:t>
    </dgm:pt>
    <dgm:pt modelId="{154BFA5C-6FBD-4DF6-A12A-8F774CD422CE}" type="sibTrans" cxnId="{F00A8CAD-FDCA-4809-A562-C8947E76E08B}">
      <dgm:prSet/>
      <dgm:spPr/>
      <dgm:t>
        <a:bodyPr/>
        <a:lstStyle/>
        <a:p>
          <a:endParaRPr lang="ru-RU" sz="1400">
            <a:solidFill>
              <a:srgbClr val="F2F2F2"/>
            </a:solidFill>
          </a:endParaRPr>
        </a:p>
      </dgm:t>
    </dgm:pt>
    <dgm:pt modelId="{F39673D0-1E04-46DC-AB9E-0BF2FFE26B0A}">
      <dgm:prSet phldrT="[Текст]" custT="1"/>
      <dgm:spPr/>
      <dgm:t>
        <a:bodyPr/>
        <a:lstStyle/>
        <a:p>
          <a:pPr algn="ctr">
            <a:lnSpc>
              <a:spcPct val="150000"/>
            </a:lnSpc>
            <a:spcAft>
              <a:spcPts val="0"/>
            </a:spcAft>
          </a:pPr>
          <a:r>
            <a:rPr lang="ru-RU" sz="1600" b="1" dirty="0" smtClean="0"/>
            <a:t>Введены требования к лицам, имеющим право (прямо или косвенно либо совместно с иными лицами) распоряжаться более 10% акций (долей), составляющих УК финансовых организаций </a:t>
          </a:r>
          <a:endParaRPr lang="ru-RU" sz="1600" dirty="0">
            <a:solidFill>
              <a:schemeClr val="bg1"/>
            </a:solidFill>
          </a:endParaRPr>
        </a:p>
      </dgm:t>
    </dgm:pt>
    <dgm:pt modelId="{DD9D4880-BCC2-42DA-942A-5615A55781FB}" type="parTrans" cxnId="{D76AD581-440F-4C5D-9590-369108A05E73}">
      <dgm:prSet/>
      <dgm:spPr/>
      <dgm:t>
        <a:bodyPr/>
        <a:lstStyle/>
        <a:p>
          <a:endParaRPr lang="ru-RU" sz="1400">
            <a:solidFill>
              <a:srgbClr val="F2F2F2"/>
            </a:solidFill>
          </a:endParaRPr>
        </a:p>
      </dgm:t>
    </dgm:pt>
    <dgm:pt modelId="{60BF5BBB-F03F-47DA-BF1E-46FCAA2215CE}" type="sibTrans" cxnId="{D76AD581-440F-4C5D-9590-369108A05E73}">
      <dgm:prSet/>
      <dgm:spPr/>
      <dgm:t>
        <a:bodyPr/>
        <a:lstStyle/>
        <a:p>
          <a:endParaRPr lang="ru-RU" sz="1400">
            <a:solidFill>
              <a:srgbClr val="F2F2F2"/>
            </a:solidFill>
          </a:endParaRPr>
        </a:p>
      </dgm:t>
    </dgm:pt>
    <dgm:pt modelId="{F081D53E-A40E-4AFE-8365-E8315208B1B0}" type="pres">
      <dgm:prSet presAssocID="{D20CDABF-ABCF-46CA-9D47-D2902EF5C386}" presName="linear" presStyleCnt="0">
        <dgm:presLayoutVars>
          <dgm:dir/>
          <dgm:animLvl val="lvl"/>
          <dgm:resizeHandles val="exact"/>
        </dgm:presLayoutVars>
      </dgm:prSet>
      <dgm:spPr/>
      <dgm:t>
        <a:bodyPr/>
        <a:lstStyle/>
        <a:p>
          <a:endParaRPr lang="ru-RU"/>
        </a:p>
      </dgm:t>
    </dgm:pt>
    <dgm:pt modelId="{ADE931E7-69AB-4EF1-8D39-841D79101E75}" type="pres">
      <dgm:prSet presAssocID="{3FEED0B6-17D9-4233-BB2D-51BE4A4F5563}" presName="parentLin" presStyleCnt="0"/>
      <dgm:spPr/>
    </dgm:pt>
    <dgm:pt modelId="{C625A818-9BC0-486A-AFF0-2DF061AA3693}" type="pres">
      <dgm:prSet presAssocID="{3FEED0B6-17D9-4233-BB2D-51BE4A4F5563}" presName="parentLeftMargin" presStyleLbl="node1" presStyleIdx="0" presStyleCnt="3"/>
      <dgm:spPr/>
      <dgm:t>
        <a:bodyPr/>
        <a:lstStyle/>
        <a:p>
          <a:endParaRPr lang="ru-RU"/>
        </a:p>
      </dgm:t>
    </dgm:pt>
    <dgm:pt modelId="{ACA179E1-87E6-4333-B9F5-FD7DFEA5E839}" type="pres">
      <dgm:prSet presAssocID="{3FEED0B6-17D9-4233-BB2D-51BE4A4F5563}" presName="parentText" presStyleLbl="node1" presStyleIdx="0" presStyleCnt="3" custScaleX="123883" custScaleY="128716">
        <dgm:presLayoutVars>
          <dgm:chMax val="0"/>
          <dgm:bulletEnabled val="1"/>
        </dgm:presLayoutVars>
      </dgm:prSet>
      <dgm:spPr/>
      <dgm:t>
        <a:bodyPr/>
        <a:lstStyle/>
        <a:p>
          <a:endParaRPr lang="ru-RU"/>
        </a:p>
      </dgm:t>
    </dgm:pt>
    <dgm:pt modelId="{EBEC6D8E-D630-44E4-85FF-A2E28494703A}" type="pres">
      <dgm:prSet presAssocID="{3FEED0B6-17D9-4233-BB2D-51BE4A4F5563}" presName="negativeSpace" presStyleCnt="0"/>
      <dgm:spPr/>
    </dgm:pt>
    <dgm:pt modelId="{90ACB68A-8F3C-4C84-8EC0-78ACA2EA7325}" type="pres">
      <dgm:prSet presAssocID="{3FEED0B6-17D9-4233-BB2D-51BE4A4F5563}" presName="childText" presStyleLbl="conFgAcc1" presStyleIdx="0" presStyleCnt="3">
        <dgm:presLayoutVars>
          <dgm:bulletEnabled val="1"/>
        </dgm:presLayoutVars>
      </dgm:prSet>
      <dgm:spPr>
        <a:solidFill>
          <a:schemeClr val="accent2">
            <a:lumMod val="20000"/>
            <a:lumOff val="80000"/>
            <a:alpha val="90000"/>
          </a:schemeClr>
        </a:solidFill>
      </dgm:spPr>
      <dgm:t>
        <a:bodyPr/>
        <a:lstStyle/>
        <a:p>
          <a:endParaRPr lang="ru-RU"/>
        </a:p>
      </dgm:t>
    </dgm:pt>
    <dgm:pt modelId="{60D12BF2-8A59-4B13-B85B-A559DDB99356}" type="pres">
      <dgm:prSet presAssocID="{BB6F1D7A-BDB6-42C4-9768-9C59C69F4061}" presName="spaceBetweenRectangles" presStyleCnt="0"/>
      <dgm:spPr/>
    </dgm:pt>
    <dgm:pt modelId="{BC916A29-1DE1-47E5-AC01-63611480D21D}" type="pres">
      <dgm:prSet presAssocID="{A5808A52-1B84-4EB8-AA5C-76B5F7035411}" presName="parentLin" presStyleCnt="0"/>
      <dgm:spPr/>
    </dgm:pt>
    <dgm:pt modelId="{812221F3-8B43-461C-904A-DAD37C2D54D2}" type="pres">
      <dgm:prSet presAssocID="{A5808A52-1B84-4EB8-AA5C-76B5F7035411}" presName="parentLeftMargin" presStyleLbl="node1" presStyleIdx="0" presStyleCnt="3"/>
      <dgm:spPr/>
      <dgm:t>
        <a:bodyPr/>
        <a:lstStyle/>
        <a:p>
          <a:endParaRPr lang="ru-RU"/>
        </a:p>
      </dgm:t>
    </dgm:pt>
    <dgm:pt modelId="{3D04136E-ECB5-45CB-BD5B-31F17C7B8D43}" type="pres">
      <dgm:prSet presAssocID="{A5808A52-1B84-4EB8-AA5C-76B5F7035411}" presName="parentText" presStyleLbl="node1" presStyleIdx="1" presStyleCnt="3" custScaleX="123884" custScaleY="191992">
        <dgm:presLayoutVars>
          <dgm:chMax val="0"/>
          <dgm:bulletEnabled val="1"/>
        </dgm:presLayoutVars>
      </dgm:prSet>
      <dgm:spPr/>
      <dgm:t>
        <a:bodyPr/>
        <a:lstStyle/>
        <a:p>
          <a:endParaRPr lang="ru-RU"/>
        </a:p>
      </dgm:t>
    </dgm:pt>
    <dgm:pt modelId="{D11D6573-AA59-4BFE-A6EA-5413CAB96B20}" type="pres">
      <dgm:prSet presAssocID="{A5808A52-1B84-4EB8-AA5C-76B5F7035411}" presName="negativeSpace" presStyleCnt="0"/>
      <dgm:spPr/>
    </dgm:pt>
    <dgm:pt modelId="{6DDBC33E-BE28-4E16-ADFA-45A44D4D2858}" type="pres">
      <dgm:prSet presAssocID="{A5808A52-1B84-4EB8-AA5C-76B5F7035411}" presName="childText" presStyleLbl="conFgAcc1" presStyleIdx="1" presStyleCnt="3">
        <dgm:presLayoutVars>
          <dgm:bulletEnabled val="1"/>
        </dgm:presLayoutVars>
      </dgm:prSet>
      <dgm:spPr>
        <a:solidFill>
          <a:schemeClr val="accent2">
            <a:lumMod val="20000"/>
            <a:lumOff val="80000"/>
            <a:alpha val="90000"/>
          </a:schemeClr>
        </a:solidFill>
      </dgm:spPr>
      <dgm:t>
        <a:bodyPr/>
        <a:lstStyle/>
        <a:p>
          <a:endParaRPr lang="ru-RU"/>
        </a:p>
      </dgm:t>
    </dgm:pt>
    <dgm:pt modelId="{C1456B9B-5580-47F9-9ED0-BC7DAFE73224}" type="pres">
      <dgm:prSet presAssocID="{154BFA5C-6FBD-4DF6-A12A-8F774CD422CE}" presName="spaceBetweenRectangles" presStyleCnt="0"/>
      <dgm:spPr/>
    </dgm:pt>
    <dgm:pt modelId="{7FAF881B-BAF3-4B80-A899-23FE48E4CBFA}" type="pres">
      <dgm:prSet presAssocID="{F39673D0-1E04-46DC-AB9E-0BF2FFE26B0A}" presName="parentLin" presStyleCnt="0"/>
      <dgm:spPr/>
    </dgm:pt>
    <dgm:pt modelId="{36810D6E-47F6-4301-AABF-C4008875FC9F}" type="pres">
      <dgm:prSet presAssocID="{F39673D0-1E04-46DC-AB9E-0BF2FFE26B0A}" presName="parentLeftMargin" presStyleLbl="node1" presStyleIdx="1" presStyleCnt="3"/>
      <dgm:spPr/>
      <dgm:t>
        <a:bodyPr/>
        <a:lstStyle/>
        <a:p>
          <a:endParaRPr lang="ru-RU"/>
        </a:p>
      </dgm:t>
    </dgm:pt>
    <dgm:pt modelId="{EEA7A14C-7823-494A-A04E-162155B61ACB}" type="pres">
      <dgm:prSet presAssocID="{F39673D0-1E04-46DC-AB9E-0BF2FFE26B0A}" presName="parentText" presStyleLbl="node1" presStyleIdx="2" presStyleCnt="3" custScaleX="124261" custScaleY="173201">
        <dgm:presLayoutVars>
          <dgm:chMax val="0"/>
          <dgm:bulletEnabled val="1"/>
        </dgm:presLayoutVars>
      </dgm:prSet>
      <dgm:spPr/>
      <dgm:t>
        <a:bodyPr/>
        <a:lstStyle/>
        <a:p>
          <a:endParaRPr lang="ru-RU"/>
        </a:p>
      </dgm:t>
    </dgm:pt>
    <dgm:pt modelId="{4162C3A5-B864-47DC-84EA-EECCB6D05A72}" type="pres">
      <dgm:prSet presAssocID="{F39673D0-1E04-46DC-AB9E-0BF2FFE26B0A}" presName="negativeSpace" presStyleCnt="0"/>
      <dgm:spPr/>
    </dgm:pt>
    <dgm:pt modelId="{CFA2D7EC-44CA-4E17-A2CF-BC9311787BBB}" type="pres">
      <dgm:prSet presAssocID="{F39673D0-1E04-46DC-AB9E-0BF2FFE26B0A}" presName="childText" presStyleLbl="conFgAcc1" presStyleIdx="2" presStyleCnt="3">
        <dgm:presLayoutVars>
          <dgm:bulletEnabled val="1"/>
        </dgm:presLayoutVars>
      </dgm:prSet>
      <dgm:spPr>
        <a:solidFill>
          <a:schemeClr val="accent2">
            <a:lumMod val="20000"/>
            <a:lumOff val="80000"/>
            <a:alpha val="90000"/>
          </a:schemeClr>
        </a:solidFill>
      </dgm:spPr>
      <dgm:t>
        <a:bodyPr/>
        <a:lstStyle/>
        <a:p>
          <a:endParaRPr lang="ru-RU"/>
        </a:p>
      </dgm:t>
    </dgm:pt>
  </dgm:ptLst>
  <dgm:cxnLst>
    <dgm:cxn modelId="{B42CDB75-62C0-48AD-BE90-B93C3C09F11E}" type="presOf" srcId="{A5808A52-1B84-4EB8-AA5C-76B5F7035411}" destId="{3D04136E-ECB5-45CB-BD5B-31F17C7B8D43}" srcOrd="1" destOrd="0" presId="urn:microsoft.com/office/officeart/2005/8/layout/list1"/>
    <dgm:cxn modelId="{D797BF82-1BB8-40D4-A039-127CCB94AD06}" type="presOf" srcId="{D20CDABF-ABCF-46CA-9D47-D2902EF5C386}" destId="{F081D53E-A40E-4AFE-8365-E8315208B1B0}" srcOrd="0" destOrd="0" presId="urn:microsoft.com/office/officeart/2005/8/layout/list1"/>
    <dgm:cxn modelId="{90C029E0-CAF6-4808-80EB-7B7424DE42F4}" type="presOf" srcId="{A5808A52-1B84-4EB8-AA5C-76B5F7035411}" destId="{812221F3-8B43-461C-904A-DAD37C2D54D2}" srcOrd="0" destOrd="0" presId="urn:microsoft.com/office/officeart/2005/8/layout/list1"/>
    <dgm:cxn modelId="{6963E46F-D0D3-4B34-9B48-D666E5186C3E}" type="presOf" srcId="{3FEED0B6-17D9-4233-BB2D-51BE4A4F5563}" destId="{ACA179E1-87E6-4333-B9F5-FD7DFEA5E839}" srcOrd="1" destOrd="0" presId="urn:microsoft.com/office/officeart/2005/8/layout/list1"/>
    <dgm:cxn modelId="{E63C3CC8-6509-4151-A3FE-03BEBF2D764C}" type="presOf" srcId="{F39673D0-1E04-46DC-AB9E-0BF2FFE26B0A}" destId="{36810D6E-47F6-4301-AABF-C4008875FC9F}" srcOrd="0" destOrd="0" presId="urn:microsoft.com/office/officeart/2005/8/layout/list1"/>
    <dgm:cxn modelId="{4C018CE1-C814-47BA-BA1D-D07C750013BD}" srcId="{D20CDABF-ABCF-46CA-9D47-D2902EF5C386}" destId="{3FEED0B6-17D9-4233-BB2D-51BE4A4F5563}" srcOrd="0" destOrd="0" parTransId="{08B0B497-5EE3-4953-8FAE-12EDFDCF2B59}" sibTransId="{BB6F1D7A-BDB6-42C4-9768-9C59C69F4061}"/>
    <dgm:cxn modelId="{B6CF9535-53FF-4FDE-B433-48BC1B6816EE}" type="presOf" srcId="{F39673D0-1E04-46DC-AB9E-0BF2FFE26B0A}" destId="{EEA7A14C-7823-494A-A04E-162155B61ACB}" srcOrd="1" destOrd="0" presId="urn:microsoft.com/office/officeart/2005/8/layout/list1"/>
    <dgm:cxn modelId="{E281AED1-120F-44A9-90A4-2629A8FBA2D5}" type="presOf" srcId="{3FEED0B6-17D9-4233-BB2D-51BE4A4F5563}" destId="{C625A818-9BC0-486A-AFF0-2DF061AA3693}" srcOrd="0" destOrd="0" presId="urn:microsoft.com/office/officeart/2005/8/layout/list1"/>
    <dgm:cxn modelId="{F00A8CAD-FDCA-4809-A562-C8947E76E08B}" srcId="{D20CDABF-ABCF-46CA-9D47-D2902EF5C386}" destId="{A5808A52-1B84-4EB8-AA5C-76B5F7035411}" srcOrd="1" destOrd="0" parTransId="{BD2598FE-8AE5-4CCB-901B-631AC074180D}" sibTransId="{154BFA5C-6FBD-4DF6-A12A-8F774CD422CE}"/>
    <dgm:cxn modelId="{D76AD581-440F-4C5D-9590-369108A05E73}" srcId="{D20CDABF-ABCF-46CA-9D47-D2902EF5C386}" destId="{F39673D0-1E04-46DC-AB9E-0BF2FFE26B0A}" srcOrd="2" destOrd="0" parTransId="{DD9D4880-BCC2-42DA-942A-5615A55781FB}" sibTransId="{60BF5BBB-F03F-47DA-BF1E-46FCAA2215CE}"/>
    <dgm:cxn modelId="{E85D5D60-1336-4397-AD9F-D0F8F38FD34D}" type="presParOf" srcId="{F081D53E-A40E-4AFE-8365-E8315208B1B0}" destId="{ADE931E7-69AB-4EF1-8D39-841D79101E75}" srcOrd="0" destOrd="0" presId="urn:microsoft.com/office/officeart/2005/8/layout/list1"/>
    <dgm:cxn modelId="{97171240-DA40-4B3B-A651-5724EB0CE3C5}" type="presParOf" srcId="{ADE931E7-69AB-4EF1-8D39-841D79101E75}" destId="{C625A818-9BC0-486A-AFF0-2DF061AA3693}" srcOrd="0" destOrd="0" presId="urn:microsoft.com/office/officeart/2005/8/layout/list1"/>
    <dgm:cxn modelId="{F4C700EC-5A34-4FCF-AA43-38CC06102436}" type="presParOf" srcId="{ADE931E7-69AB-4EF1-8D39-841D79101E75}" destId="{ACA179E1-87E6-4333-B9F5-FD7DFEA5E839}" srcOrd="1" destOrd="0" presId="urn:microsoft.com/office/officeart/2005/8/layout/list1"/>
    <dgm:cxn modelId="{9436C8CE-FFA4-4A8D-A981-78241AB282B1}" type="presParOf" srcId="{F081D53E-A40E-4AFE-8365-E8315208B1B0}" destId="{EBEC6D8E-D630-44E4-85FF-A2E28494703A}" srcOrd="1" destOrd="0" presId="urn:microsoft.com/office/officeart/2005/8/layout/list1"/>
    <dgm:cxn modelId="{01F0E399-553C-49C7-935C-33C55E5179DF}" type="presParOf" srcId="{F081D53E-A40E-4AFE-8365-E8315208B1B0}" destId="{90ACB68A-8F3C-4C84-8EC0-78ACA2EA7325}" srcOrd="2" destOrd="0" presId="urn:microsoft.com/office/officeart/2005/8/layout/list1"/>
    <dgm:cxn modelId="{FB8A92C3-F822-48A1-9FC8-6A4952E7EF0B}" type="presParOf" srcId="{F081D53E-A40E-4AFE-8365-E8315208B1B0}" destId="{60D12BF2-8A59-4B13-B85B-A559DDB99356}" srcOrd="3" destOrd="0" presId="urn:microsoft.com/office/officeart/2005/8/layout/list1"/>
    <dgm:cxn modelId="{5C85C105-AF9E-4A13-A6A8-C71FA31CF412}" type="presParOf" srcId="{F081D53E-A40E-4AFE-8365-E8315208B1B0}" destId="{BC916A29-1DE1-47E5-AC01-63611480D21D}" srcOrd="4" destOrd="0" presId="urn:microsoft.com/office/officeart/2005/8/layout/list1"/>
    <dgm:cxn modelId="{A1271148-96C7-465B-BABC-BB8DF1A0560B}" type="presParOf" srcId="{BC916A29-1DE1-47E5-AC01-63611480D21D}" destId="{812221F3-8B43-461C-904A-DAD37C2D54D2}" srcOrd="0" destOrd="0" presId="urn:microsoft.com/office/officeart/2005/8/layout/list1"/>
    <dgm:cxn modelId="{429F5B02-8CB4-46CE-BBAA-3C31FAB128AB}" type="presParOf" srcId="{BC916A29-1DE1-47E5-AC01-63611480D21D}" destId="{3D04136E-ECB5-45CB-BD5B-31F17C7B8D43}" srcOrd="1" destOrd="0" presId="urn:microsoft.com/office/officeart/2005/8/layout/list1"/>
    <dgm:cxn modelId="{4F4336FC-691D-4A84-AE21-94CFAB686665}" type="presParOf" srcId="{F081D53E-A40E-4AFE-8365-E8315208B1B0}" destId="{D11D6573-AA59-4BFE-A6EA-5413CAB96B20}" srcOrd="5" destOrd="0" presId="urn:microsoft.com/office/officeart/2005/8/layout/list1"/>
    <dgm:cxn modelId="{2CA71F69-A190-41F9-BD02-B525DE795719}" type="presParOf" srcId="{F081D53E-A40E-4AFE-8365-E8315208B1B0}" destId="{6DDBC33E-BE28-4E16-ADFA-45A44D4D2858}" srcOrd="6" destOrd="0" presId="urn:microsoft.com/office/officeart/2005/8/layout/list1"/>
    <dgm:cxn modelId="{DFC8F787-E8F4-4A43-AF8D-EE79AD0DAD9B}" type="presParOf" srcId="{F081D53E-A40E-4AFE-8365-E8315208B1B0}" destId="{C1456B9B-5580-47F9-9ED0-BC7DAFE73224}" srcOrd="7" destOrd="0" presId="urn:microsoft.com/office/officeart/2005/8/layout/list1"/>
    <dgm:cxn modelId="{85DDC47B-A546-4A34-B7F1-87D4AD892170}" type="presParOf" srcId="{F081D53E-A40E-4AFE-8365-E8315208B1B0}" destId="{7FAF881B-BAF3-4B80-A899-23FE48E4CBFA}" srcOrd="8" destOrd="0" presId="urn:microsoft.com/office/officeart/2005/8/layout/list1"/>
    <dgm:cxn modelId="{8FCF982D-D4DA-48DA-9205-2DFCA4B5682F}" type="presParOf" srcId="{7FAF881B-BAF3-4B80-A899-23FE48E4CBFA}" destId="{36810D6E-47F6-4301-AABF-C4008875FC9F}" srcOrd="0" destOrd="0" presId="urn:microsoft.com/office/officeart/2005/8/layout/list1"/>
    <dgm:cxn modelId="{A773A5FB-010D-4D6E-9B73-A19CBB200A62}" type="presParOf" srcId="{7FAF881B-BAF3-4B80-A899-23FE48E4CBFA}" destId="{EEA7A14C-7823-494A-A04E-162155B61ACB}" srcOrd="1" destOrd="0" presId="urn:microsoft.com/office/officeart/2005/8/layout/list1"/>
    <dgm:cxn modelId="{D10DEFAC-43FA-430B-8A62-2441B5AC6E15}" type="presParOf" srcId="{F081D53E-A40E-4AFE-8365-E8315208B1B0}" destId="{4162C3A5-B864-47DC-84EA-EECCB6D05A72}" srcOrd="9" destOrd="0" presId="urn:microsoft.com/office/officeart/2005/8/layout/list1"/>
    <dgm:cxn modelId="{F18F3711-60BC-4B9A-AF98-B068930E6FC2}" type="presParOf" srcId="{F081D53E-A40E-4AFE-8365-E8315208B1B0}" destId="{CFA2D7EC-44CA-4E17-A2CF-BC9311787B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CDABF-ABCF-46CA-9D47-D2902EF5C38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ru-RU"/>
        </a:p>
      </dgm:t>
    </dgm:pt>
    <dgm:pt modelId="{3FEED0B6-17D9-4233-BB2D-51BE4A4F5563}">
      <dgm:prSet phldrT="[Текст]" custT="1"/>
      <dgm:spPr/>
      <dgm:t>
        <a:bodyPr/>
        <a:lstStyle/>
        <a:p>
          <a:pPr algn="ctr">
            <a:lnSpc>
              <a:spcPct val="150000"/>
            </a:lnSpc>
          </a:pPr>
          <a:r>
            <a:rPr lang="ru-RU" sz="1600" b="1" dirty="0" smtClean="0"/>
            <a:t>Расширен перечень должностных лиц финансовых организаций, к которым предъявляются квалификационные требования и требования к деловой репутации, а также расширен сам перечень критериев оценки указанным требованиям </a:t>
          </a:r>
          <a:endParaRPr lang="ru-RU" sz="1600" b="1" dirty="0">
            <a:solidFill>
              <a:schemeClr val="bg1"/>
            </a:solidFill>
          </a:endParaRPr>
        </a:p>
      </dgm:t>
    </dgm:pt>
    <dgm:pt modelId="{08B0B497-5EE3-4953-8FAE-12EDFDCF2B59}" type="parTrans" cxnId="{4C018CE1-C814-47BA-BA1D-D07C750013BD}">
      <dgm:prSet/>
      <dgm:spPr/>
      <dgm:t>
        <a:bodyPr/>
        <a:lstStyle/>
        <a:p>
          <a:endParaRPr lang="ru-RU" sz="1600">
            <a:solidFill>
              <a:srgbClr val="F2F2F2"/>
            </a:solidFill>
          </a:endParaRPr>
        </a:p>
      </dgm:t>
    </dgm:pt>
    <dgm:pt modelId="{BB6F1D7A-BDB6-42C4-9768-9C59C69F4061}" type="sibTrans" cxnId="{4C018CE1-C814-47BA-BA1D-D07C750013BD}">
      <dgm:prSet/>
      <dgm:spPr/>
      <dgm:t>
        <a:bodyPr/>
        <a:lstStyle/>
        <a:p>
          <a:endParaRPr lang="ru-RU" sz="1600">
            <a:solidFill>
              <a:srgbClr val="F2F2F2"/>
            </a:solidFill>
          </a:endParaRPr>
        </a:p>
      </dgm:t>
    </dgm:pt>
    <dgm:pt modelId="{A5808A52-1B84-4EB8-AA5C-76B5F7035411}">
      <dgm:prSet phldrT="[Текст]" custT="1"/>
      <dgm:spPr/>
      <dgm:t>
        <a:bodyPr/>
        <a:lstStyle/>
        <a:p>
          <a:pPr algn="ctr"/>
          <a:r>
            <a:rPr lang="ru-RU" sz="1600" b="1" dirty="0" smtClean="0"/>
            <a:t>Введено регулирование процедуры назначения лиц на должности </a:t>
          </a:r>
          <a:endParaRPr lang="ru-RU" sz="1600" dirty="0">
            <a:solidFill>
              <a:schemeClr val="bg1"/>
            </a:solidFill>
          </a:endParaRPr>
        </a:p>
      </dgm:t>
    </dgm:pt>
    <dgm:pt modelId="{BD2598FE-8AE5-4CCB-901B-631AC074180D}" type="parTrans" cxnId="{F00A8CAD-FDCA-4809-A562-C8947E76E08B}">
      <dgm:prSet/>
      <dgm:spPr/>
      <dgm:t>
        <a:bodyPr/>
        <a:lstStyle/>
        <a:p>
          <a:endParaRPr lang="ru-RU" sz="1600">
            <a:solidFill>
              <a:srgbClr val="F2F2F2"/>
            </a:solidFill>
          </a:endParaRPr>
        </a:p>
      </dgm:t>
    </dgm:pt>
    <dgm:pt modelId="{154BFA5C-6FBD-4DF6-A12A-8F774CD422CE}" type="sibTrans" cxnId="{F00A8CAD-FDCA-4809-A562-C8947E76E08B}">
      <dgm:prSet/>
      <dgm:spPr/>
      <dgm:t>
        <a:bodyPr/>
        <a:lstStyle/>
        <a:p>
          <a:endParaRPr lang="ru-RU" sz="1600">
            <a:solidFill>
              <a:srgbClr val="F2F2F2"/>
            </a:solidFill>
          </a:endParaRPr>
        </a:p>
      </dgm:t>
    </dgm:pt>
    <dgm:pt modelId="{F39673D0-1E04-46DC-AB9E-0BF2FFE26B0A}">
      <dgm:prSet phldrT="[Текст]" custT="1"/>
      <dgm:spPr/>
      <dgm:t>
        <a:bodyPr/>
        <a:lstStyle/>
        <a:p>
          <a:pPr algn="ctr">
            <a:lnSpc>
              <a:spcPct val="100000"/>
            </a:lnSpc>
          </a:pPr>
          <a:r>
            <a:rPr lang="ru-RU" sz="1600" b="1" dirty="0" smtClean="0"/>
            <a:t>Установлено право Банка России требовать замены должностных лиц организации в случае их несоответствия квалификационным требованиям  и (или) требованиям к деловой репутации</a:t>
          </a:r>
          <a:endParaRPr lang="ru-RU" sz="1600" dirty="0">
            <a:solidFill>
              <a:schemeClr val="bg1"/>
            </a:solidFill>
          </a:endParaRPr>
        </a:p>
      </dgm:t>
    </dgm:pt>
    <dgm:pt modelId="{DD9D4880-BCC2-42DA-942A-5615A55781FB}" type="parTrans" cxnId="{D76AD581-440F-4C5D-9590-369108A05E73}">
      <dgm:prSet/>
      <dgm:spPr/>
      <dgm:t>
        <a:bodyPr/>
        <a:lstStyle/>
        <a:p>
          <a:endParaRPr lang="ru-RU" sz="1600">
            <a:solidFill>
              <a:srgbClr val="F2F2F2"/>
            </a:solidFill>
          </a:endParaRPr>
        </a:p>
      </dgm:t>
    </dgm:pt>
    <dgm:pt modelId="{60BF5BBB-F03F-47DA-BF1E-46FCAA2215CE}" type="sibTrans" cxnId="{D76AD581-440F-4C5D-9590-369108A05E73}">
      <dgm:prSet/>
      <dgm:spPr/>
      <dgm:t>
        <a:bodyPr/>
        <a:lstStyle/>
        <a:p>
          <a:endParaRPr lang="ru-RU" sz="1600">
            <a:solidFill>
              <a:srgbClr val="F2F2F2"/>
            </a:solidFill>
          </a:endParaRPr>
        </a:p>
      </dgm:t>
    </dgm:pt>
    <dgm:pt modelId="{88660695-AAE2-4A78-A245-B6932DE6856C}">
      <dgm:prSet phldrT="[Текст]" custT="1"/>
      <dgm:spPr/>
      <dgm:t>
        <a:bodyPr/>
        <a:lstStyle/>
        <a:p>
          <a:pPr algn="ctr">
            <a:lnSpc>
              <a:spcPct val="150000"/>
            </a:lnSpc>
          </a:pPr>
          <a:r>
            <a:rPr lang="ru-RU" sz="1600" b="1" dirty="0" smtClean="0"/>
            <a:t>Расширен перечень организаций, замещение должностей в которых не может совмещаться с занятием должности руководителя финансовой организации  </a:t>
          </a:r>
          <a:endParaRPr lang="ru-RU" sz="1600" dirty="0">
            <a:solidFill>
              <a:schemeClr val="bg1"/>
            </a:solidFill>
          </a:endParaRPr>
        </a:p>
      </dgm:t>
    </dgm:pt>
    <dgm:pt modelId="{F6BEDDF8-FBBD-4CC2-84B7-5B9B01C86403}" type="parTrans" cxnId="{D9F86E8B-7085-4932-80D1-3132B63B26B8}">
      <dgm:prSet/>
      <dgm:spPr/>
      <dgm:t>
        <a:bodyPr/>
        <a:lstStyle/>
        <a:p>
          <a:endParaRPr lang="ru-RU" sz="2000"/>
        </a:p>
      </dgm:t>
    </dgm:pt>
    <dgm:pt modelId="{6D1CB4C7-DAF1-4A7D-ADD8-DA3F03C9AB70}" type="sibTrans" cxnId="{D9F86E8B-7085-4932-80D1-3132B63B26B8}">
      <dgm:prSet/>
      <dgm:spPr/>
      <dgm:t>
        <a:bodyPr/>
        <a:lstStyle/>
        <a:p>
          <a:endParaRPr lang="ru-RU" sz="2000"/>
        </a:p>
      </dgm:t>
    </dgm:pt>
    <dgm:pt modelId="{F081D53E-A40E-4AFE-8365-E8315208B1B0}" type="pres">
      <dgm:prSet presAssocID="{D20CDABF-ABCF-46CA-9D47-D2902EF5C386}" presName="linear" presStyleCnt="0">
        <dgm:presLayoutVars>
          <dgm:dir/>
          <dgm:animLvl val="lvl"/>
          <dgm:resizeHandles val="exact"/>
        </dgm:presLayoutVars>
      </dgm:prSet>
      <dgm:spPr/>
      <dgm:t>
        <a:bodyPr/>
        <a:lstStyle/>
        <a:p>
          <a:endParaRPr lang="ru-RU"/>
        </a:p>
      </dgm:t>
    </dgm:pt>
    <dgm:pt modelId="{ADE931E7-69AB-4EF1-8D39-841D79101E75}" type="pres">
      <dgm:prSet presAssocID="{3FEED0B6-17D9-4233-BB2D-51BE4A4F5563}" presName="parentLin" presStyleCnt="0"/>
      <dgm:spPr/>
    </dgm:pt>
    <dgm:pt modelId="{C625A818-9BC0-486A-AFF0-2DF061AA3693}" type="pres">
      <dgm:prSet presAssocID="{3FEED0B6-17D9-4233-BB2D-51BE4A4F5563}" presName="parentLeftMargin" presStyleLbl="node1" presStyleIdx="0" presStyleCnt="4"/>
      <dgm:spPr/>
      <dgm:t>
        <a:bodyPr/>
        <a:lstStyle/>
        <a:p>
          <a:endParaRPr lang="ru-RU"/>
        </a:p>
      </dgm:t>
    </dgm:pt>
    <dgm:pt modelId="{ACA179E1-87E6-4333-B9F5-FD7DFEA5E839}" type="pres">
      <dgm:prSet presAssocID="{3FEED0B6-17D9-4233-BB2D-51BE4A4F5563}" presName="parentText" presStyleLbl="node1" presStyleIdx="0" presStyleCnt="4" custScaleX="139083" custScaleY="348326" custLinFactNeighborX="-35017">
        <dgm:presLayoutVars>
          <dgm:chMax val="0"/>
          <dgm:bulletEnabled val="1"/>
        </dgm:presLayoutVars>
      </dgm:prSet>
      <dgm:spPr/>
      <dgm:t>
        <a:bodyPr/>
        <a:lstStyle/>
        <a:p>
          <a:endParaRPr lang="ru-RU"/>
        </a:p>
      </dgm:t>
    </dgm:pt>
    <dgm:pt modelId="{EBEC6D8E-D630-44E4-85FF-A2E28494703A}" type="pres">
      <dgm:prSet presAssocID="{3FEED0B6-17D9-4233-BB2D-51BE4A4F5563}" presName="negativeSpace" presStyleCnt="0"/>
      <dgm:spPr/>
    </dgm:pt>
    <dgm:pt modelId="{90ACB68A-8F3C-4C84-8EC0-78ACA2EA7325}" type="pres">
      <dgm:prSet presAssocID="{3FEED0B6-17D9-4233-BB2D-51BE4A4F5563}" presName="childText" presStyleLbl="conFgAcc1" presStyleIdx="0" presStyleCnt="4" custLinFactNeighborY="-80173">
        <dgm:presLayoutVars>
          <dgm:bulletEnabled val="1"/>
        </dgm:presLayoutVars>
      </dgm:prSet>
      <dgm:spPr>
        <a:solidFill>
          <a:schemeClr val="accent2">
            <a:lumMod val="20000"/>
            <a:lumOff val="80000"/>
            <a:alpha val="90000"/>
          </a:schemeClr>
        </a:solidFill>
      </dgm:spPr>
      <dgm:t>
        <a:bodyPr/>
        <a:lstStyle/>
        <a:p>
          <a:endParaRPr lang="ru-RU"/>
        </a:p>
      </dgm:t>
    </dgm:pt>
    <dgm:pt modelId="{60D12BF2-8A59-4B13-B85B-A559DDB99356}" type="pres">
      <dgm:prSet presAssocID="{BB6F1D7A-BDB6-42C4-9768-9C59C69F4061}" presName="spaceBetweenRectangles" presStyleCnt="0"/>
      <dgm:spPr/>
    </dgm:pt>
    <dgm:pt modelId="{BC916A29-1DE1-47E5-AC01-63611480D21D}" type="pres">
      <dgm:prSet presAssocID="{A5808A52-1B84-4EB8-AA5C-76B5F7035411}" presName="parentLin" presStyleCnt="0"/>
      <dgm:spPr/>
    </dgm:pt>
    <dgm:pt modelId="{812221F3-8B43-461C-904A-DAD37C2D54D2}" type="pres">
      <dgm:prSet presAssocID="{A5808A52-1B84-4EB8-AA5C-76B5F7035411}" presName="parentLeftMargin" presStyleLbl="node1" presStyleIdx="0" presStyleCnt="4"/>
      <dgm:spPr/>
      <dgm:t>
        <a:bodyPr/>
        <a:lstStyle/>
        <a:p>
          <a:endParaRPr lang="ru-RU"/>
        </a:p>
      </dgm:t>
    </dgm:pt>
    <dgm:pt modelId="{3D04136E-ECB5-45CB-BD5B-31F17C7B8D43}" type="pres">
      <dgm:prSet presAssocID="{A5808A52-1B84-4EB8-AA5C-76B5F7035411}" presName="parentText" presStyleLbl="node1" presStyleIdx="1" presStyleCnt="4" custScaleX="138244" custScaleY="105000" custLinFactNeighborX="-34687">
        <dgm:presLayoutVars>
          <dgm:chMax val="0"/>
          <dgm:bulletEnabled val="1"/>
        </dgm:presLayoutVars>
      </dgm:prSet>
      <dgm:spPr/>
      <dgm:t>
        <a:bodyPr/>
        <a:lstStyle/>
        <a:p>
          <a:endParaRPr lang="ru-RU"/>
        </a:p>
      </dgm:t>
    </dgm:pt>
    <dgm:pt modelId="{D11D6573-AA59-4BFE-A6EA-5413CAB96B20}" type="pres">
      <dgm:prSet presAssocID="{A5808A52-1B84-4EB8-AA5C-76B5F7035411}" presName="negativeSpace" presStyleCnt="0"/>
      <dgm:spPr/>
    </dgm:pt>
    <dgm:pt modelId="{6DDBC33E-BE28-4E16-ADFA-45A44D4D2858}" type="pres">
      <dgm:prSet presAssocID="{A5808A52-1B84-4EB8-AA5C-76B5F7035411}" presName="childText" presStyleLbl="conFgAcc1" presStyleIdx="1" presStyleCnt="4" custLinFactNeighborY="48108">
        <dgm:presLayoutVars>
          <dgm:bulletEnabled val="1"/>
        </dgm:presLayoutVars>
      </dgm:prSet>
      <dgm:spPr>
        <a:solidFill>
          <a:schemeClr val="accent2">
            <a:lumMod val="20000"/>
            <a:lumOff val="80000"/>
            <a:alpha val="90000"/>
          </a:schemeClr>
        </a:solidFill>
      </dgm:spPr>
      <dgm:t>
        <a:bodyPr/>
        <a:lstStyle/>
        <a:p>
          <a:endParaRPr lang="ru-RU"/>
        </a:p>
      </dgm:t>
    </dgm:pt>
    <dgm:pt modelId="{C1456B9B-5580-47F9-9ED0-BC7DAFE73224}" type="pres">
      <dgm:prSet presAssocID="{154BFA5C-6FBD-4DF6-A12A-8F774CD422CE}" presName="spaceBetweenRectangles" presStyleCnt="0"/>
      <dgm:spPr/>
    </dgm:pt>
    <dgm:pt modelId="{7FAF881B-BAF3-4B80-A899-23FE48E4CBFA}" type="pres">
      <dgm:prSet presAssocID="{F39673D0-1E04-46DC-AB9E-0BF2FFE26B0A}" presName="parentLin" presStyleCnt="0"/>
      <dgm:spPr/>
    </dgm:pt>
    <dgm:pt modelId="{36810D6E-47F6-4301-AABF-C4008875FC9F}" type="pres">
      <dgm:prSet presAssocID="{F39673D0-1E04-46DC-AB9E-0BF2FFE26B0A}" presName="parentLeftMargin" presStyleLbl="node1" presStyleIdx="1" presStyleCnt="4"/>
      <dgm:spPr/>
      <dgm:t>
        <a:bodyPr/>
        <a:lstStyle/>
        <a:p>
          <a:endParaRPr lang="ru-RU"/>
        </a:p>
      </dgm:t>
    </dgm:pt>
    <dgm:pt modelId="{EEA7A14C-7823-494A-A04E-162155B61ACB}" type="pres">
      <dgm:prSet presAssocID="{F39673D0-1E04-46DC-AB9E-0BF2FFE26B0A}" presName="parentText" presStyleLbl="node1" presStyleIdx="2" presStyleCnt="4" custScaleX="141080" custScaleY="260361" custLinFactNeighborX="-34084" custLinFactNeighborY="-4203">
        <dgm:presLayoutVars>
          <dgm:chMax val="0"/>
          <dgm:bulletEnabled val="1"/>
        </dgm:presLayoutVars>
      </dgm:prSet>
      <dgm:spPr/>
      <dgm:t>
        <a:bodyPr/>
        <a:lstStyle/>
        <a:p>
          <a:endParaRPr lang="ru-RU"/>
        </a:p>
      </dgm:t>
    </dgm:pt>
    <dgm:pt modelId="{4162C3A5-B864-47DC-84EA-EECCB6D05A72}" type="pres">
      <dgm:prSet presAssocID="{F39673D0-1E04-46DC-AB9E-0BF2FFE26B0A}" presName="negativeSpace" presStyleCnt="0"/>
      <dgm:spPr/>
    </dgm:pt>
    <dgm:pt modelId="{CFA2D7EC-44CA-4E17-A2CF-BC9311787BBB}" type="pres">
      <dgm:prSet presAssocID="{F39673D0-1E04-46DC-AB9E-0BF2FFE26B0A}" presName="childText" presStyleLbl="conFgAcc1" presStyleIdx="2" presStyleCnt="4" custScaleY="103257">
        <dgm:presLayoutVars>
          <dgm:bulletEnabled val="1"/>
        </dgm:presLayoutVars>
      </dgm:prSet>
      <dgm:spPr>
        <a:solidFill>
          <a:schemeClr val="accent2">
            <a:lumMod val="20000"/>
            <a:lumOff val="80000"/>
            <a:alpha val="90000"/>
          </a:schemeClr>
        </a:solidFill>
      </dgm:spPr>
      <dgm:t>
        <a:bodyPr/>
        <a:lstStyle/>
        <a:p>
          <a:endParaRPr lang="ru-RU"/>
        </a:p>
      </dgm:t>
    </dgm:pt>
    <dgm:pt modelId="{3EFB577A-0C4B-4532-A864-0E8FABBC2BF8}" type="pres">
      <dgm:prSet presAssocID="{60BF5BBB-F03F-47DA-BF1E-46FCAA2215CE}" presName="spaceBetweenRectangles" presStyleCnt="0"/>
      <dgm:spPr/>
    </dgm:pt>
    <dgm:pt modelId="{A4CC373F-88CF-4D97-854D-C56C644F2992}" type="pres">
      <dgm:prSet presAssocID="{88660695-AAE2-4A78-A245-B6932DE6856C}" presName="parentLin" presStyleCnt="0"/>
      <dgm:spPr/>
    </dgm:pt>
    <dgm:pt modelId="{8940349D-9181-4644-A06B-D6D04ED7AB71}" type="pres">
      <dgm:prSet presAssocID="{88660695-AAE2-4A78-A245-B6932DE6856C}" presName="parentLeftMargin" presStyleLbl="node1" presStyleIdx="2" presStyleCnt="4"/>
      <dgm:spPr/>
      <dgm:t>
        <a:bodyPr/>
        <a:lstStyle/>
        <a:p>
          <a:endParaRPr lang="ru-RU"/>
        </a:p>
      </dgm:t>
    </dgm:pt>
    <dgm:pt modelId="{B15AAC89-F16F-4993-97DC-A2654A85DC18}" type="pres">
      <dgm:prSet presAssocID="{88660695-AAE2-4A78-A245-B6932DE6856C}" presName="parentText" presStyleLbl="node1" presStyleIdx="3" presStyleCnt="4" custScaleX="141080" custScaleY="184712" custLinFactNeighborX="-34084" custLinFactNeighborY="2101">
        <dgm:presLayoutVars>
          <dgm:chMax val="0"/>
          <dgm:bulletEnabled val="1"/>
        </dgm:presLayoutVars>
      </dgm:prSet>
      <dgm:spPr/>
      <dgm:t>
        <a:bodyPr/>
        <a:lstStyle/>
        <a:p>
          <a:endParaRPr lang="ru-RU"/>
        </a:p>
      </dgm:t>
    </dgm:pt>
    <dgm:pt modelId="{41793993-13F1-445C-8C9D-27F345E51745}" type="pres">
      <dgm:prSet presAssocID="{88660695-AAE2-4A78-A245-B6932DE6856C}" presName="negativeSpace" presStyleCnt="0"/>
      <dgm:spPr/>
    </dgm:pt>
    <dgm:pt modelId="{62D2D6DD-0FD6-4B13-8B94-F2CB07B7C3BF}" type="pres">
      <dgm:prSet presAssocID="{88660695-AAE2-4A78-A245-B6932DE6856C}" presName="childText" presStyleLbl="conFgAcc1" presStyleIdx="3" presStyleCnt="4">
        <dgm:presLayoutVars>
          <dgm:bulletEnabled val="1"/>
        </dgm:presLayoutVars>
      </dgm:prSet>
      <dgm:spPr>
        <a:solidFill>
          <a:schemeClr val="accent2">
            <a:lumMod val="20000"/>
            <a:lumOff val="80000"/>
            <a:alpha val="90000"/>
          </a:schemeClr>
        </a:solidFill>
      </dgm:spPr>
      <dgm:t>
        <a:bodyPr/>
        <a:lstStyle/>
        <a:p>
          <a:endParaRPr lang="ru-RU"/>
        </a:p>
      </dgm:t>
    </dgm:pt>
  </dgm:ptLst>
  <dgm:cxnLst>
    <dgm:cxn modelId="{58ACA0D0-0483-4CCA-89C8-DAFF80FB4DB6}" type="presOf" srcId="{F39673D0-1E04-46DC-AB9E-0BF2FFE26B0A}" destId="{36810D6E-47F6-4301-AABF-C4008875FC9F}" srcOrd="0" destOrd="0" presId="urn:microsoft.com/office/officeart/2005/8/layout/list1"/>
    <dgm:cxn modelId="{BDD042A9-5C70-4C2A-8021-13D5AA4FEFC5}" type="presOf" srcId="{3FEED0B6-17D9-4233-BB2D-51BE4A4F5563}" destId="{ACA179E1-87E6-4333-B9F5-FD7DFEA5E839}" srcOrd="1" destOrd="0" presId="urn:microsoft.com/office/officeart/2005/8/layout/list1"/>
    <dgm:cxn modelId="{3291AB80-AE77-4AD8-AF55-11EBCD697950}" type="presOf" srcId="{D20CDABF-ABCF-46CA-9D47-D2902EF5C386}" destId="{F081D53E-A40E-4AFE-8365-E8315208B1B0}" srcOrd="0" destOrd="0" presId="urn:microsoft.com/office/officeart/2005/8/layout/list1"/>
    <dgm:cxn modelId="{CE899D85-1F5A-4006-9F13-24860B3AE071}" type="presOf" srcId="{F39673D0-1E04-46DC-AB9E-0BF2FFE26B0A}" destId="{EEA7A14C-7823-494A-A04E-162155B61ACB}" srcOrd="1" destOrd="0" presId="urn:microsoft.com/office/officeart/2005/8/layout/list1"/>
    <dgm:cxn modelId="{C18DE068-C08C-4989-9FF1-55691907F4A7}" type="presOf" srcId="{A5808A52-1B84-4EB8-AA5C-76B5F7035411}" destId="{812221F3-8B43-461C-904A-DAD37C2D54D2}" srcOrd="0" destOrd="0" presId="urn:microsoft.com/office/officeart/2005/8/layout/list1"/>
    <dgm:cxn modelId="{4C018CE1-C814-47BA-BA1D-D07C750013BD}" srcId="{D20CDABF-ABCF-46CA-9D47-D2902EF5C386}" destId="{3FEED0B6-17D9-4233-BB2D-51BE4A4F5563}" srcOrd="0" destOrd="0" parTransId="{08B0B497-5EE3-4953-8FAE-12EDFDCF2B59}" sibTransId="{BB6F1D7A-BDB6-42C4-9768-9C59C69F4061}"/>
    <dgm:cxn modelId="{CBE644E2-0C7D-4D97-98D3-20137E12E755}" type="presOf" srcId="{88660695-AAE2-4A78-A245-B6932DE6856C}" destId="{8940349D-9181-4644-A06B-D6D04ED7AB71}" srcOrd="0" destOrd="0" presId="urn:microsoft.com/office/officeart/2005/8/layout/list1"/>
    <dgm:cxn modelId="{F00A8CAD-FDCA-4809-A562-C8947E76E08B}" srcId="{D20CDABF-ABCF-46CA-9D47-D2902EF5C386}" destId="{A5808A52-1B84-4EB8-AA5C-76B5F7035411}" srcOrd="1" destOrd="0" parTransId="{BD2598FE-8AE5-4CCB-901B-631AC074180D}" sibTransId="{154BFA5C-6FBD-4DF6-A12A-8F774CD422CE}"/>
    <dgm:cxn modelId="{D9F86E8B-7085-4932-80D1-3132B63B26B8}" srcId="{D20CDABF-ABCF-46CA-9D47-D2902EF5C386}" destId="{88660695-AAE2-4A78-A245-B6932DE6856C}" srcOrd="3" destOrd="0" parTransId="{F6BEDDF8-FBBD-4CC2-84B7-5B9B01C86403}" sibTransId="{6D1CB4C7-DAF1-4A7D-ADD8-DA3F03C9AB70}"/>
    <dgm:cxn modelId="{BA3130B0-B9BE-4F23-B3BB-CB4F877847EE}" type="presOf" srcId="{A5808A52-1B84-4EB8-AA5C-76B5F7035411}" destId="{3D04136E-ECB5-45CB-BD5B-31F17C7B8D43}" srcOrd="1" destOrd="0" presId="urn:microsoft.com/office/officeart/2005/8/layout/list1"/>
    <dgm:cxn modelId="{2581E971-9DAB-4FA2-98D0-FA683473A9CB}" type="presOf" srcId="{3FEED0B6-17D9-4233-BB2D-51BE4A4F5563}" destId="{C625A818-9BC0-486A-AFF0-2DF061AA3693}" srcOrd="0" destOrd="0" presId="urn:microsoft.com/office/officeart/2005/8/layout/list1"/>
    <dgm:cxn modelId="{D76AD581-440F-4C5D-9590-369108A05E73}" srcId="{D20CDABF-ABCF-46CA-9D47-D2902EF5C386}" destId="{F39673D0-1E04-46DC-AB9E-0BF2FFE26B0A}" srcOrd="2" destOrd="0" parTransId="{DD9D4880-BCC2-42DA-942A-5615A55781FB}" sibTransId="{60BF5BBB-F03F-47DA-BF1E-46FCAA2215CE}"/>
    <dgm:cxn modelId="{F23941F6-290D-4F04-B031-4FC8C2EB2F1E}" type="presOf" srcId="{88660695-AAE2-4A78-A245-B6932DE6856C}" destId="{B15AAC89-F16F-4993-97DC-A2654A85DC18}" srcOrd="1" destOrd="0" presId="urn:microsoft.com/office/officeart/2005/8/layout/list1"/>
    <dgm:cxn modelId="{CF742BA1-345E-4BCF-92EF-932A68F62274}" type="presParOf" srcId="{F081D53E-A40E-4AFE-8365-E8315208B1B0}" destId="{ADE931E7-69AB-4EF1-8D39-841D79101E75}" srcOrd="0" destOrd="0" presId="urn:microsoft.com/office/officeart/2005/8/layout/list1"/>
    <dgm:cxn modelId="{97BC387E-C932-4DF1-A368-E7BF2B168003}" type="presParOf" srcId="{ADE931E7-69AB-4EF1-8D39-841D79101E75}" destId="{C625A818-9BC0-486A-AFF0-2DF061AA3693}" srcOrd="0" destOrd="0" presId="urn:microsoft.com/office/officeart/2005/8/layout/list1"/>
    <dgm:cxn modelId="{7FDB93D7-E3A9-45D9-8840-FE54CF0BCA5D}" type="presParOf" srcId="{ADE931E7-69AB-4EF1-8D39-841D79101E75}" destId="{ACA179E1-87E6-4333-B9F5-FD7DFEA5E839}" srcOrd="1" destOrd="0" presId="urn:microsoft.com/office/officeart/2005/8/layout/list1"/>
    <dgm:cxn modelId="{D3E93051-F9DC-4A24-8263-F7573CB44C28}" type="presParOf" srcId="{F081D53E-A40E-4AFE-8365-E8315208B1B0}" destId="{EBEC6D8E-D630-44E4-85FF-A2E28494703A}" srcOrd="1" destOrd="0" presId="urn:microsoft.com/office/officeart/2005/8/layout/list1"/>
    <dgm:cxn modelId="{84626358-CC95-4813-B6ED-EAB82EA1CA6E}" type="presParOf" srcId="{F081D53E-A40E-4AFE-8365-E8315208B1B0}" destId="{90ACB68A-8F3C-4C84-8EC0-78ACA2EA7325}" srcOrd="2" destOrd="0" presId="urn:microsoft.com/office/officeart/2005/8/layout/list1"/>
    <dgm:cxn modelId="{66908C8E-887E-41D9-9331-C62528AB5365}" type="presParOf" srcId="{F081D53E-A40E-4AFE-8365-E8315208B1B0}" destId="{60D12BF2-8A59-4B13-B85B-A559DDB99356}" srcOrd="3" destOrd="0" presId="urn:microsoft.com/office/officeart/2005/8/layout/list1"/>
    <dgm:cxn modelId="{D20C0C33-E72A-4673-BAD2-B24D20BE10E9}" type="presParOf" srcId="{F081D53E-A40E-4AFE-8365-E8315208B1B0}" destId="{BC916A29-1DE1-47E5-AC01-63611480D21D}" srcOrd="4" destOrd="0" presId="urn:microsoft.com/office/officeart/2005/8/layout/list1"/>
    <dgm:cxn modelId="{A2A8A835-8794-4152-AFA4-AD7DEEB4748F}" type="presParOf" srcId="{BC916A29-1DE1-47E5-AC01-63611480D21D}" destId="{812221F3-8B43-461C-904A-DAD37C2D54D2}" srcOrd="0" destOrd="0" presId="urn:microsoft.com/office/officeart/2005/8/layout/list1"/>
    <dgm:cxn modelId="{31FA6D90-C7E5-4C8E-8D03-8668816EAF1C}" type="presParOf" srcId="{BC916A29-1DE1-47E5-AC01-63611480D21D}" destId="{3D04136E-ECB5-45CB-BD5B-31F17C7B8D43}" srcOrd="1" destOrd="0" presId="urn:microsoft.com/office/officeart/2005/8/layout/list1"/>
    <dgm:cxn modelId="{06943F98-BC90-4E12-81A7-03BDFE95A09E}" type="presParOf" srcId="{F081D53E-A40E-4AFE-8365-E8315208B1B0}" destId="{D11D6573-AA59-4BFE-A6EA-5413CAB96B20}" srcOrd="5" destOrd="0" presId="urn:microsoft.com/office/officeart/2005/8/layout/list1"/>
    <dgm:cxn modelId="{487939D6-8437-4CFC-AB80-3E5A7C0050E3}" type="presParOf" srcId="{F081D53E-A40E-4AFE-8365-E8315208B1B0}" destId="{6DDBC33E-BE28-4E16-ADFA-45A44D4D2858}" srcOrd="6" destOrd="0" presId="urn:microsoft.com/office/officeart/2005/8/layout/list1"/>
    <dgm:cxn modelId="{61726231-F330-4630-ADF3-332C80D8B3B6}" type="presParOf" srcId="{F081D53E-A40E-4AFE-8365-E8315208B1B0}" destId="{C1456B9B-5580-47F9-9ED0-BC7DAFE73224}" srcOrd="7" destOrd="0" presId="urn:microsoft.com/office/officeart/2005/8/layout/list1"/>
    <dgm:cxn modelId="{84C7EBD4-FD45-4C08-B5B6-4BF15CB919C5}" type="presParOf" srcId="{F081D53E-A40E-4AFE-8365-E8315208B1B0}" destId="{7FAF881B-BAF3-4B80-A899-23FE48E4CBFA}" srcOrd="8" destOrd="0" presId="urn:microsoft.com/office/officeart/2005/8/layout/list1"/>
    <dgm:cxn modelId="{F12855EB-E620-45CB-8D0C-EEDC1DFAAF91}" type="presParOf" srcId="{7FAF881B-BAF3-4B80-A899-23FE48E4CBFA}" destId="{36810D6E-47F6-4301-AABF-C4008875FC9F}" srcOrd="0" destOrd="0" presId="urn:microsoft.com/office/officeart/2005/8/layout/list1"/>
    <dgm:cxn modelId="{D9D4BC06-05AF-4AA3-AB0F-272005136A29}" type="presParOf" srcId="{7FAF881B-BAF3-4B80-A899-23FE48E4CBFA}" destId="{EEA7A14C-7823-494A-A04E-162155B61ACB}" srcOrd="1" destOrd="0" presId="urn:microsoft.com/office/officeart/2005/8/layout/list1"/>
    <dgm:cxn modelId="{233BB127-4FF5-4EBC-9E69-03792BF2E215}" type="presParOf" srcId="{F081D53E-A40E-4AFE-8365-E8315208B1B0}" destId="{4162C3A5-B864-47DC-84EA-EECCB6D05A72}" srcOrd="9" destOrd="0" presId="urn:microsoft.com/office/officeart/2005/8/layout/list1"/>
    <dgm:cxn modelId="{03C7CC5D-7376-4634-B0BC-328B06E397BA}" type="presParOf" srcId="{F081D53E-A40E-4AFE-8365-E8315208B1B0}" destId="{CFA2D7EC-44CA-4E17-A2CF-BC9311787BBB}" srcOrd="10" destOrd="0" presId="urn:microsoft.com/office/officeart/2005/8/layout/list1"/>
    <dgm:cxn modelId="{EA7A3618-5E51-4D69-980C-9F0F9D89164E}" type="presParOf" srcId="{F081D53E-A40E-4AFE-8365-E8315208B1B0}" destId="{3EFB577A-0C4B-4532-A864-0E8FABBC2BF8}" srcOrd="11" destOrd="0" presId="urn:microsoft.com/office/officeart/2005/8/layout/list1"/>
    <dgm:cxn modelId="{935220A6-7CD8-411C-A334-4CAC69452E19}" type="presParOf" srcId="{F081D53E-A40E-4AFE-8365-E8315208B1B0}" destId="{A4CC373F-88CF-4D97-854D-C56C644F2992}" srcOrd="12" destOrd="0" presId="urn:microsoft.com/office/officeart/2005/8/layout/list1"/>
    <dgm:cxn modelId="{A1D0CA49-52A3-4189-B7BE-5B5FE3B844E2}" type="presParOf" srcId="{A4CC373F-88CF-4D97-854D-C56C644F2992}" destId="{8940349D-9181-4644-A06B-D6D04ED7AB71}" srcOrd="0" destOrd="0" presId="urn:microsoft.com/office/officeart/2005/8/layout/list1"/>
    <dgm:cxn modelId="{273060F5-4FE9-40A0-8ED2-C33382AEBEE6}" type="presParOf" srcId="{A4CC373F-88CF-4D97-854D-C56C644F2992}" destId="{B15AAC89-F16F-4993-97DC-A2654A85DC18}" srcOrd="1" destOrd="0" presId="urn:microsoft.com/office/officeart/2005/8/layout/list1"/>
    <dgm:cxn modelId="{9B39C0CF-8996-4B75-9404-EC8B5BF08D8F}" type="presParOf" srcId="{F081D53E-A40E-4AFE-8365-E8315208B1B0}" destId="{41793993-13F1-445C-8C9D-27F345E51745}" srcOrd="13" destOrd="0" presId="urn:microsoft.com/office/officeart/2005/8/layout/list1"/>
    <dgm:cxn modelId="{229D0C7C-DB3E-4BFB-941D-9B344C12BD30}" type="presParOf" srcId="{F081D53E-A40E-4AFE-8365-E8315208B1B0}" destId="{62D2D6DD-0FD6-4B13-8B94-F2CB07B7C3B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CDABF-ABCF-46CA-9D47-D2902EF5C38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ru-RU"/>
        </a:p>
      </dgm:t>
    </dgm:pt>
    <dgm:pt modelId="{3FEED0B6-17D9-4233-BB2D-51BE4A4F5563}">
      <dgm:prSet phldrT="[Текст]" custT="1"/>
      <dgm:spPr/>
      <dgm:t>
        <a:bodyPr/>
        <a:lstStyle/>
        <a:p>
          <a:pPr algn="ctr">
            <a:lnSpc>
              <a:spcPct val="150000"/>
            </a:lnSpc>
          </a:pPr>
          <a:r>
            <a:rPr lang="ru-RU" sz="1600" b="1" dirty="0" smtClean="0"/>
            <a:t>Введено право лица запросить информацию о наличии сведений о нем в базе данных лиц с неудовлетворительной деловой репутацией</a:t>
          </a:r>
          <a:endParaRPr lang="ru-RU" sz="1600" b="1" dirty="0">
            <a:solidFill>
              <a:schemeClr val="bg1"/>
            </a:solidFill>
          </a:endParaRPr>
        </a:p>
      </dgm:t>
    </dgm:pt>
    <dgm:pt modelId="{08B0B497-5EE3-4953-8FAE-12EDFDCF2B59}" type="parTrans" cxnId="{4C018CE1-C814-47BA-BA1D-D07C750013BD}">
      <dgm:prSet/>
      <dgm:spPr/>
      <dgm:t>
        <a:bodyPr/>
        <a:lstStyle/>
        <a:p>
          <a:endParaRPr lang="ru-RU" sz="1400">
            <a:solidFill>
              <a:srgbClr val="F2F2F2"/>
            </a:solidFill>
          </a:endParaRPr>
        </a:p>
      </dgm:t>
    </dgm:pt>
    <dgm:pt modelId="{BB6F1D7A-BDB6-42C4-9768-9C59C69F4061}" type="sibTrans" cxnId="{4C018CE1-C814-47BA-BA1D-D07C750013BD}">
      <dgm:prSet/>
      <dgm:spPr/>
      <dgm:t>
        <a:bodyPr/>
        <a:lstStyle/>
        <a:p>
          <a:endParaRPr lang="ru-RU" sz="1400">
            <a:solidFill>
              <a:srgbClr val="F2F2F2"/>
            </a:solidFill>
          </a:endParaRPr>
        </a:p>
      </dgm:t>
    </dgm:pt>
    <dgm:pt modelId="{A5808A52-1B84-4EB8-AA5C-76B5F7035411}">
      <dgm:prSet phldrT="[Текст]" custT="1"/>
      <dgm:spPr/>
      <dgm:t>
        <a:bodyPr/>
        <a:lstStyle/>
        <a:p>
          <a:pPr algn="ctr">
            <a:lnSpc>
              <a:spcPct val="150000"/>
            </a:lnSpc>
          </a:pPr>
          <a:r>
            <a:rPr lang="ru-RU" sz="1600" b="1" dirty="0" smtClean="0"/>
            <a:t>Введен институт обжалования признания Банком России лица не соответствующим требованиям к квалификации и (или) деловой репутации </a:t>
          </a:r>
          <a:endParaRPr lang="ru-RU" sz="1600" dirty="0">
            <a:solidFill>
              <a:schemeClr val="bg1"/>
            </a:solidFill>
          </a:endParaRPr>
        </a:p>
      </dgm:t>
    </dgm:pt>
    <dgm:pt modelId="{BD2598FE-8AE5-4CCB-901B-631AC074180D}" type="parTrans" cxnId="{F00A8CAD-FDCA-4809-A562-C8947E76E08B}">
      <dgm:prSet/>
      <dgm:spPr/>
      <dgm:t>
        <a:bodyPr/>
        <a:lstStyle/>
        <a:p>
          <a:endParaRPr lang="ru-RU" sz="1400">
            <a:solidFill>
              <a:srgbClr val="F2F2F2"/>
            </a:solidFill>
          </a:endParaRPr>
        </a:p>
      </dgm:t>
    </dgm:pt>
    <dgm:pt modelId="{154BFA5C-6FBD-4DF6-A12A-8F774CD422CE}" type="sibTrans" cxnId="{F00A8CAD-FDCA-4809-A562-C8947E76E08B}">
      <dgm:prSet/>
      <dgm:spPr/>
      <dgm:t>
        <a:bodyPr/>
        <a:lstStyle/>
        <a:p>
          <a:endParaRPr lang="ru-RU" sz="1400">
            <a:solidFill>
              <a:srgbClr val="F2F2F2"/>
            </a:solidFill>
          </a:endParaRPr>
        </a:p>
      </dgm:t>
    </dgm:pt>
    <dgm:pt modelId="{F39673D0-1E04-46DC-AB9E-0BF2FFE26B0A}">
      <dgm:prSet phldrT="[Текст]" custT="1"/>
      <dgm:spPr/>
      <dgm:t>
        <a:bodyPr/>
        <a:lstStyle/>
        <a:p>
          <a:pPr algn="ctr">
            <a:lnSpc>
              <a:spcPct val="100000"/>
            </a:lnSpc>
          </a:pPr>
          <a:r>
            <a:rPr lang="ru-RU" sz="1600" b="1" dirty="0" smtClean="0"/>
            <a:t>Установлено требования о раскрытии  финансовыми организациями неограниченному кругу лиц информации о структуре и составе своих акционеров (участников), в том числе о лицах, под контролем либо значительным влиянием которых  они находятся </a:t>
          </a:r>
          <a:endParaRPr lang="ru-RU" sz="1600" dirty="0">
            <a:solidFill>
              <a:schemeClr val="bg1"/>
            </a:solidFill>
          </a:endParaRPr>
        </a:p>
      </dgm:t>
    </dgm:pt>
    <dgm:pt modelId="{DD9D4880-BCC2-42DA-942A-5615A55781FB}" type="parTrans" cxnId="{D76AD581-440F-4C5D-9590-369108A05E73}">
      <dgm:prSet/>
      <dgm:spPr/>
      <dgm:t>
        <a:bodyPr/>
        <a:lstStyle/>
        <a:p>
          <a:endParaRPr lang="ru-RU" sz="1400">
            <a:solidFill>
              <a:srgbClr val="F2F2F2"/>
            </a:solidFill>
          </a:endParaRPr>
        </a:p>
      </dgm:t>
    </dgm:pt>
    <dgm:pt modelId="{60BF5BBB-F03F-47DA-BF1E-46FCAA2215CE}" type="sibTrans" cxnId="{D76AD581-440F-4C5D-9590-369108A05E73}">
      <dgm:prSet/>
      <dgm:spPr/>
      <dgm:t>
        <a:bodyPr/>
        <a:lstStyle/>
        <a:p>
          <a:endParaRPr lang="ru-RU" sz="1400">
            <a:solidFill>
              <a:srgbClr val="F2F2F2"/>
            </a:solidFill>
          </a:endParaRPr>
        </a:p>
      </dgm:t>
    </dgm:pt>
    <dgm:pt modelId="{F081D53E-A40E-4AFE-8365-E8315208B1B0}" type="pres">
      <dgm:prSet presAssocID="{D20CDABF-ABCF-46CA-9D47-D2902EF5C386}" presName="linear" presStyleCnt="0">
        <dgm:presLayoutVars>
          <dgm:dir/>
          <dgm:animLvl val="lvl"/>
          <dgm:resizeHandles val="exact"/>
        </dgm:presLayoutVars>
      </dgm:prSet>
      <dgm:spPr/>
      <dgm:t>
        <a:bodyPr/>
        <a:lstStyle/>
        <a:p>
          <a:endParaRPr lang="ru-RU"/>
        </a:p>
      </dgm:t>
    </dgm:pt>
    <dgm:pt modelId="{ADE931E7-69AB-4EF1-8D39-841D79101E75}" type="pres">
      <dgm:prSet presAssocID="{3FEED0B6-17D9-4233-BB2D-51BE4A4F5563}" presName="parentLin" presStyleCnt="0"/>
      <dgm:spPr/>
    </dgm:pt>
    <dgm:pt modelId="{C625A818-9BC0-486A-AFF0-2DF061AA3693}" type="pres">
      <dgm:prSet presAssocID="{3FEED0B6-17D9-4233-BB2D-51BE4A4F5563}" presName="parentLeftMargin" presStyleLbl="node1" presStyleIdx="0" presStyleCnt="3"/>
      <dgm:spPr/>
      <dgm:t>
        <a:bodyPr/>
        <a:lstStyle/>
        <a:p>
          <a:endParaRPr lang="ru-RU"/>
        </a:p>
      </dgm:t>
    </dgm:pt>
    <dgm:pt modelId="{ACA179E1-87E6-4333-B9F5-FD7DFEA5E839}" type="pres">
      <dgm:prSet presAssocID="{3FEED0B6-17D9-4233-BB2D-51BE4A4F5563}" presName="parentText" presStyleLbl="node1" presStyleIdx="0" presStyleCnt="3" custScaleX="134192" custScaleY="216823" custLinFactNeighborX="-42848" custLinFactNeighborY="6605">
        <dgm:presLayoutVars>
          <dgm:chMax val="0"/>
          <dgm:bulletEnabled val="1"/>
        </dgm:presLayoutVars>
      </dgm:prSet>
      <dgm:spPr/>
      <dgm:t>
        <a:bodyPr/>
        <a:lstStyle/>
        <a:p>
          <a:endParaRPr lang="ru-RU"/>
        </a:p>
      </dgm:t>
    </dgm:pt>
    <dgm:pt modelId="{EBEC6D8E-D630-44E4-85FF-A2E28494703A}" type="pres">
      <dgm:prSet presAssocID="{3FEED0B6-17D9-4233-BB2D-51BE4A4F5563}" presName="negativeSpace" presStyleCnt="0"/>
      <dgm:spPr/>
    </dgm:pt>
    <dgm:pt modelId="{90ACB68A-8F3C-4C84-8EC0-78ACA2EA7325}" type="pres">
      <dgm:prSet presAssocID="{3FEED0B6-17D9-4233-BB2D-51BE4A4F5563}" presName="childText" presStyleLbl="conFgAcc1" presStyleIdx="0" presStyleCnt="3">
        <dgm:presLayoutVars>
          <dgm:bulletEnabled val="1"/>
        </dgm:presLayoutVars>
      </dgm:prSet>
      <dgm:spPr>
        <a:solidFill>
          <a:schemeClr val="accent2">
            <a:lumMod val="20000"/>
            <a:lumOff val="80000"/>
            <a:alpha val="90000"/>
          </a:schemeClr>
        </a:solidFill>
      </dgm:spPr>
      <dgm:t>
        <a:bodyPr/>
        <a:lstStyle/>
        <a:p>
          <a:endParaRPr lang="ru-RU"/>
        </a:p>
      </dgm:t>
    </dgm:pt>
    <dgm:pt modelId="{60D12BF2-8A59-4B13-B85B-A559DDB99356}" type="pres">
      <dgm:prSet presAssocID="{BB6F1D7A-BDB6-42C4-9768-9C59C69F4061}" presName="spaceBetweenRectangles" presStyleCnt="0"/>
      <dgm:spPr/>
    </dgm:pt>
    <dgm:pt modelId="{BC916A29-1DE1-47E5-AC01-63611480D21D}" type="pres">
      <dgm:prSet presAssocID="{A5808A52-1B84-4EB8-AA5C-76B5F7035411}" presName="parentLin" presStyleCnt="0"/>
      <dgm:spPr/>
    </dgm:pt>
    <dgm:pt modelId="{812221F3-8B43-461C-904A-DAD37C2D54D2}" type="pres">
      <dgm:prSet presAssocID="{A5808A52-1B84-4EB8-AA5C-76B5F7035411}" presName="parentLeftMargin" presStyleLbl="node1" presStyleIdx="0" presStyleCnt="3"/>
      <dgm:spPr/>
      <dgm:t>
        <a:bodyPr/>
        <a:lstStyle/>
        <a:p>
          <a:endParaRPr lang="ru-RU"/>
        </a:p>
      </dgm:t>
    </dgm:pt>
    <dgm:pt modelId="{3D04136E-ECB5-45CB-BD5B-31F17C7B8D43}" type="pres">
      <dgm:prSet presAssocID="{A5808A52-1B84-4EB8-AA5C-76B5F7035411}" presName="parentText" presStyleLbl="node1" presStyleIdx="1" presStyleCnt="3" custScaleX="134192" custScaleY="190721" custLinFactNeighborX="-46930">
        <dgm:presLayoutVars>
          <dgm:chMax val="0"/>
          <dgm:bulletEnabled val="1"/>
        </dgm:presLayoutVars>
      </dgm:prSet>
      <dgm:spPr/>
      <dgm:t>
        <a:bodyPr/>
        <a:lstStyle/>
        <a:p>
          <a:endParaRPr lang="ru-RU"/>
        </a:p>
      </dgm:t>
    </dgm:pt>
    <dgm:pt modelId="{D11D6573-AA59-4BFE-A6EA-5413CAB96B20}" type="pres">
      <dgm:prSet presAssocID="{A5808A52-1B84-4EB8-AA5C-76B5F7035411}" presName="negativeSpace" presStyleCnt="0"/>
      <dgm:spPr/>
    </dgm:pt>
    <dgm:pt modelId="{6DDBC33E-BE28-4E16-ADFA-45A44D4D2858}" type="pres">
      <dgm:prSet presAssocID="{A5808A52-1B84-4EB8-AA5C-76B5F7035411}" presName="childText" presStyleLbl="conFgAcc1" presStyleIdx="1" presStyleCnt="3">
        <dgm:presLayoutVars>
          <dgm:bulletEnabled val="1"/>
        </dgm:presLayoutVars>
      </dgm:prSet>
      <dgm:spPr>
        <a:solidFill>
          <a:schemeClr val="accent2">
            <a:lumMod val="20000"/>
            <a:lumOff val="80000"/>
            <a:alpha val="90000"/>
          </a:schemeClr>
        </a:solidFill>
      </dgm:spPr>
      <dgm:t>
        <a:bodyPr/>
        <a:lstStyle/>
        <a:p>
          <a:endParaRPr lang="ru-RU"/>
        </a:p>
      </dgm:t>
    </dgm:pt>
    <dgm:pt modelId="{C1456B9B-5580-47F9-9ED0-BC7DAFE73224}" type="pres">
      <dgm:prSet presAssocID="{154BFA5C-6FBD-4DF6-A12A-8F774CD422CE}" presName="spaceBetweenRectangles" presStyleCnt="0"/>
      <dgm:spPr/>
    </dgm:pt>
    <dgm:pt modelId="{7FAF881B-BAF3-4B80-A899-23FE48E4CBFA}" type="pres">
      <dgm:prSet presAssocID="{F39673D0-1E04-46DC-AB9E-0BF2FFE26B0A}" presName="parentLin" presStyleCnt="0"/>
      <dgm:spPr/>
    </dgm:pt>
    <dgm:pt modelId="{36810D6E-47F6-4301-AABF-C4008875FC9F}" type="pres">
      <dgm:prSet presAssocID="{F39673D0-1E04-46DC-AB9E-0BF2FFE26B0A}" presName="parentLeftMargin" presStyleLbl="node1" presStyleIdx="1" presStyleCnt="3"/>
      <dgm:spPr/>
      <dgm:t>
        <a:bodyPr/>
        <a:lstStyle/>
        <a:p>
          <a:endParaRPr lang="ru-RU"/>
        </a:p>
      </dgm:t>
    </dgm:pt>
    <dgm:pt modelId="{EEA7A14C-7823-494A-A04E-162155B61ACB}" type="pres">
      <dgm:prSet presAssocID="{F39673D0-1E04-46DC-AB9E-0BF2FFE26B0A}" presName="parentText" presStyleLbl="node1" presStyleIdx="2" presStyleCnt="3" custScaleX="134192" custScaleY="281784" custLinFactNeighborX="-43970" custLinFactNeighborY="3043">
        <dgm:presLayoutVars>
          <dgm:chMax val="0"/>
          <dgm:bulletEnabled val="1"/>
        </dgm:presLayoutVars>
      </dgm:prSet>
      <dgm:spPr/>
      <dgm:t>
        <a:bodyPr/>
        <a:lstStyle/>
        <a:p>
          <a:endParaRPr lang="ru-RU"/>
        </a:p>
      </dgm:t>
    </dgm:pt>
    <dgm:pt modelId="{4162C3A5-B864-47DC-84EA-EECCB6D05A72}" type="pres">
      <dgm:prSet presAssocID="{F39673D0-1E04-46DC-AB9E-0BF2FFE26B0A}" presName="negativeSpace" presStyleCnt="0"/>
      <dgm:spPr/>
    </dgm:pt>
    <dgm:pt modelId="{CFA2D7EC-44CA-4E17-A2CF-BC9311787BBB}" type="pres">
      <dgm:prSet presAssocID="{F39673D0-1E04-46DC-AB9E-0BF2FFE26B0A}" presName="childText" presStyleLbl="conFgAcc1" presStyleIdx="2" presStyleCnt="3">
        <dgm:presLayoutVars>
          <dgm:bulletEnabled val="1"/>
        </dgm:presLayoutVars>
      </dgm:prSet>
      <dgm:spPr>
        <a:solidFill>
          <a:schemeClr val="accent2">
            <a:lumMod val="20000"/>
            <a:lumOff val="80000"/>
            <a:alpha val="90000"/>
          </a:schemeClr>
        </a:solidFill>
      </dgm:spPr>
      <dgm:t>
        <a:bodyPr/>
        <a:lstStyle/>
        <a:p>
          <a:endParaRPr lang="ru-RU"/>
        </a:p>
      </dgm:t>
    </dgm:pt>
  </dgm:ptLst>
  <dgm:cxnLst>
    <dgm:cxn modelId="{20752099-9B8D-4EDB-9280-D32C48C25ADC}" type="presOf" srcId="{F39673D0-1E04-46DC-AB9E-0BF2FFE26B0A}" destId="{36810D6E-47F6-4301-AABF-C4008875FC9F}" srcOrd="0" destOrd="0" presId="urn:microsoft.com/office/officeart/2005/8/layout/list1"/>
    <dgm:cxn modelId="{E49D603A-65D4-4EBE-9F82-E251F606A844}" type="presOf" srcId="{D20CDABF-ABCF-46CA-9D47-D2902EF5C386}" destId="{F081D53E-A40E-4AFE-8365-E8315208B1B0}" srcOrd="0" destOrd="0" presId="urn:microsoft.com/office/officeart/2005/8/layout/list1"/>
    <dgm:cxn modelId="{E86F28D1-758A-4727-9857-E94A1C0C21CA}" type="presOf" srcId="{F39673D0-1E04-46DC-AB9E-0BF2FFE26B0A}" destId="{EEA7A14C-7823-494A-A04E-162155B61ACB}" srcOrd="1" destOrd="0" presId="urn:microsoft.com/office/officeart/2005/8/layout/list1"/>
    <dgm:cxn modelId="{5B31FF3E-343A-4252-B207-7164A1D01CA8}" type="presOf" srcId="{3FEED0B6-17D9-4233-BB2D-51BE4A4F5563}" destId="{C625A818-9BC0-486A-AFF0-2DF061AA3693}" srcOrd="0" destOrd="0" presId="urn:microsoft.com/office/officeart/2005/8/layout/list1"/>
    <dgm:cxn modelId="{4C018CE1-C814-47BA-BA1D-D07C750013BD}" srcId="{D20CDABF-ABCF-46CA-9D47-D2902EF5C386}" destId="{3FEED0B6-17D9-4233-BB2D-51BE4A4F5563}" srcOrd="0" destOrd="0" parTransId="{08B0B497-5EE3-4953-8FAE-12EDFDCF2B59}" sibTransId="{BB6F1D7A-BDB6-42C4-9768-9C59C69F4061}"/>
    <dgm:cxn modelId="{12C7A02C-A613-433B-B798-F93C79FEBBDD}" type="presOf" srcId="{A5808A52-1B84-4EB8-AA5C-76B5F7035411}" destId="{812221F3-8B43-461C-904A-DAD37C2D54D2}" srcOrd="0" destOrd="0" presId="urn:microsoft.com/office/officeart/2005/8/layout/list1"/>
    <dgm:cxn modelId="{F00A8CAD-FDCA-4809-A562-C8947E76E08B}" srcId="{D20CDABF-ABCF-46CA-9D47-D2902EF5C386}" destId="{A5808A52-1B84-4EB8-AA5C-76B5F7035411}" srcOrd="1" destOrd="0" parTransId="{BD2598FE-8AE5-4CCB-901B-631AC074180D}" sibTransId="{154BFA5C-6FBD-4DF6-A12A-8F774CD422CE}"/>
    <dgm:cxn modelId="{F753562F-E817-4348-A3AE-514913C21BCB}" type="presOf" srcId="{A5808A52-1B84-4EB8-AA5C-76B5F7035411}" destId="{3D04136E-ECB5-45CB-BD5B-31F17C7B8D43}" srcOrd="1" destOrd="0" presId="urn:microsoft.com/office/officeart/2005/8/layout/list1"/>
    <dgm:cxn modelId="{4DFB28A3-CF27-4C19-B322-C171BC2116BE}" type="presOf" srcId="{3FEED0B6-17D9-4233-BB2D-51BE4A4F5563}" destId="{ACA179E1-87E6-4333-B9F5-FD7DFEA5E839}" srcOrd="1" destOrd="0" presId="urn:microsoft.com/office/officeart/2005/8/layout/list1"/>
    <dgm:cxn modelId="{D76AD581-440F-4C5D-9590-369108A05E73}" srcId="{D20CDABF-ABCF-46CA-9D47-D2902EF5C386}" destId="{F39673D0-1E04-46DC-AB9E-0BF2FFE26B0A}" srcOrd="2" destOrd="0" parTransId="{DD9D4880-BCC2-42DA-942A-5615A55781FB}" sibTransId="{60BF5BBB-F03F-47DA-BF1E-46FCAA2215CE}"/>
    <dgm:cxn modelId="{61D5FFA8-77F8-40A1-8CC2-0515CC7149C4}" type="presParOf" srcId="{F081D53E-A40E-4AFE-8365-E8315208B1B0}" destId="{ADE931E7-69AB-4EF1-8D39-841D79101E75}" srcOrd="0" destOrd="0" presId="urn:microsoft.com/office/officeart/2005/8/layout/list1"/>
    <dgm:cxn modelId="{8DE63741-F72D-48E8-A3F3-35BAFFD2CAC0}" type="presParOf" srcId="{ADE931E7-69AB-4EF1-8D39-841D79101E75}" destId="{C625A818-9BC0-486A-AFF0-2DF061AA3693}" srcOrd="0" destOrd="0" presId="urn:microsoft.com/office/officeart/2005/8/layout/list1"/>
    <dgm:cxn modelId="{53A7A846-610B-4E57-9704-41BC12B0A225}" type="presParOf" srcId="{ADE931E7-69AB-4EF1-8D39-841D79101E75}" destId="{ACA179E1-87E6-4333-B9F5-FD7DFEA5E839}" srcOrd="1" destOrd="0" presId="urn:microsoft.com/office/officeart/2005/8/layout/list1"/>
    <dgm:cxn modelId="{4B99B275-3DA1-4DD7-BFFE-80EF6C1FB388}" type="presParOf" srcId="{F081D53E-A40E-4AFE-8365-E8315208B1B0}" destId="{EBEC6D8E-D630-44E4-85FF-A2E28494703A}" srcOrd="1" destOrd="0" presId="urn:microsoft.com/office/officeart/2005/8/layout/list1"/>
    <dgm:cxn modelId="{B32467E1-748E-4008-BEC1-64578E93D350}" type="presParOf" srcId="{F081D53E-A40E-4AFE-8365-E8315208B1B0}" destId="{90ACB68A-8F3C-4C84-8EC0-78ACA2EA7325}" srcOrd="2" destOrd="0" presId="urn:microsoft.com/office/officeart/2005/8/layout/list1"/>
    <dgm:cxn modelId="{2C9812FF-4F4F-4165-9FD6-D4E4E020CAE7}" type="presParOf" srcId="{F081D53E-A40E-4AFE-8365-E8315208B1B0}" destId="{60D12BF2-8A59-4B13-B85B-A559DDB99356}" srcOrd="3" destOrd="0" presId="urn:microsoft.com/office/officeart/2005/8/layout/list1"/>
    <dgm:cxn modelId="{C4353EA0-C15A-40C1-AF5D-B977786F2124}" type="presParOf" srcId="{F081D53E-A40E-4AFE-8365-E8315208B1B0}" destId="{BC916A29-1DE1-47E5-AC01-63611480D21D}" srcOrd="4" destOrd="0" presId="urn:microsoft.com/office/officeart/2005/8/layout/list1"/>
    <dgm:cxn modelId="{992CED3B-36CA-4F21-9454-6E6A1672B8F8}" type="presParOf" srcId="{BC916A29-1DE1-47E5-AC01-63611480D21D}" destId="{812221F3-8B43-461C-904A-DAD37C2D54D2}" srcOrd="0" destOrd="0" presId="urn:microsoft.com/office/officeart/2005/8/layout/list1"/>
    <dgm:cxn modelId="{A53D0743-9F02-4100-9AD8-1B3CCF02EBB8}" type="presParOf" srcId="{BC916A29-1DE1-47E5-AC01-63611480D21D}" destId="{3D04136E-ECB5-45CB-BD5B-31F17C7B8D43}" srcOrd="1" destOrd="0" presId="urn:microsoft.com/office/officeart/2005/8/layout/list1"/>
    <dgm:cxn modelId="{926ACE73-06A3-4EE4-A7E7-A8B2043653A2}" type="presParOf" srcId="{F081D53E-A40E-4AFE-8365-E8315208B1B0}" destId="{D11D6573-AA59-4BFE-A6EA-5413CAB96B20}" srcOrd="5" destOrd="0" presId="urn:microsoft.com/office/officeart/2005/8/layout/list1"/>
    <dgm:cxn modelId="{BF415A3E-7F05-44F2-A823-2031E0C8C578}" type="presParOf" srcId="{F081D53E-A40E-4AFE-8365-E8315208B1B0}" destId="{6DDBC33E-BE28-4E16-ADFA-45A44D4D2858}" srcOrd="6" destOrd="0" presId="urn:microsoft.com/office/officeart/2005/8/layout/list1"/>
    <dgm:cxn modelId="{85DD9397-6BD5-444E-ACB2-96F302FA13B4}" type="presParOf" srcId="{F081D53E-A40E-4AFE-8365-E8315208B1B0}" destId="{C1456B9B-5580-47F9-9ED0-BC7DAFE73224}" srcOrd="7" destOrd="0" presId="urn:microsoft.com/office/officeart/2005/8/layout/list1"/>
    <dgm:cxn modelId="{C376D20E-CCB2-413A-87E3-B6EBB611FB9B}" type="presParOf" srcId="{F081D53E-A40E-4AFE-8365-E8315208B1B0}" destId="{7FAF881B-BAF3-4B80-A899-23FE48E4CBFA}" srcOrd="8" destOrd="0" presId="urn:microsoft.com/office/officeart/2005/8/layout/list1"/>
    <dgm:cxn modelId="{3C3EBE30-7574-4EB7-AFC4-60DFBB0A555C}" type="presParOf" srcId="{7FAF881B-BAF3-4B80-A899-23FE48E4CBFA}" destId="{36810D6E-47F6-4301-AABF-C4008875FC9F}" srcOrd="0" destOrd="0" presId="urn:microsoft.com/office/officeart/2005/8/layout/list1"/>
    <dgm:cxn modelId="{18F7EF6E-A5C4-4351-95CB-08D611A3B88C}" type="presParOf" srcId="{7FAF881B-BAF3-4B80-A899-23FE48E4CBFA}" destId="{EEA7A14C-7823-494A-A04E-162155B61ACB}" srcOrd="1" destOrd="0" presId="urn:microsoft.com/office/officeart/2005/8/layout/list1"/>
    <dgm:cxn modelId="{A93B4167-8B77-4791-A500-9F8CA8618E2F}" type="presParOf" srcId="{F081D53E-A40E-4AFE-8365-E8315208B1B0}" destId="{4162C3A5-B864-47DC-84EA-EECCB6D05A72}" srcOrd="9" destOrd="0" presId="urn:microsoft.com/office/officeart/2005/8/layout/list1"/>
    <dgm:cxn modelId="{5A823EB1-DF0D-45B3-AF24-141483565B6B}" type="presParOf" srcId="{F081D53E-A40E-4AFE-8365-E8315208B1B0}" destId="{CFA2D7EC-44CA-4E17-A2CF-BC9311787B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44B7D-3257-400F-B8E8-1EEE48167EB3}" type="doc">
      <dgm:prSet loTypeId="urn:microsoft.com/office/officeart/2005/8/layout/arrow5" loCatId="process" qsTypeId="urn:microsoft.com/office/officeart/2005/8/quickstyle/simple1" qsCatId="simple" csTypeId="urn:microsoft.com/office/officeart/2005/8/colors/colorful5" csCatId="colorful" phldr="1"/>
      <dgm:spPr/>
      <dgm:t>
        <a:bodyPr/>
        <a:lstStyle/>
        <a:p>
          <a:endParaRPr lang="ru-RU"/>
        </a:p>
      </dgm:t>
    </dgm:pt>
    <dgm:pt modelId="{D07E4ACE-D383-4B88-A0DA-16687DECFE52}">
      <dgm:prSet phldrT="[Текст]"/>
      <dgm:spPr/>
      <dgm:t>
        <a:bodyPr/>
        <a:lstStyle/>
        <a:p>
          <a:r>
            <a:rPr lang="ru-RU" dirty="0" smtClean="0"/>
            <a:t>Лицо вправе направить запрос в БР о представлении информации о наличии (отсутствии) сведений о нем в базе данных</a:t>
          </a:r>
          <a:endParaRPr lang="ru-RU" dirty="0"/>
        </a:p>
      </dgm:t>
    </dgm:pt>
    <dgm:pt modelId="{5D830FB4-D780-4AB4-A72D-32DAB04AA7A8}" type="parTrans" cxnId="{E8B8CCFE-B16B-4837-9186-9F2C230F56C2}">
      <dgm:prSet/>
      <dgm:spPr/>
      <dgm:t>
        <a:bodyPr/>
        <a:lstStyle/>
        <a:p>
          <a:endParaRPr lang="ru-RU"/>
        </a:p>
      </dgm:t>
    </dgm:pt>
    <dgm:pt modelId="{F345E2B5-352D-42C2-B080-DF741AD777DC}" type="sibTrans" cxnId="{E8B8CCFE-B16B-4837-9186-9F2C230F56C2}">
      <dgm:prSet/>
      <dgm:spPr/>
      <dgm:t>
        <a:bodyPr/>
        <a:lstStyle/>
        <a:p>
          <a:endParaRPr lang="ru-RU"/>
        </a:p>
      </dgm:t>
    </dgm:pt>
    <dgm:pt modelId="{C7B255BA-AB38-460D-8C85-BFF04D1382B3}">
      <dgm:prSet phldrT="[Текст]"/>
      <dgm:spPr/>
      <dgm:t>
        <a:bodyPr/>
        <a:lstStyle/>
        <a:p>
          <a:r>
            <a:rPr lang="ru-RU" dirty="0" smtClean="0"/>
            <a:t>БР в течение семи рабочих дней рассматривает запрос и направляет ответ заявителю</a:t>
          </a:r>
          <a:endParaRPr lang="ru-RU" dirty="0"/>
        </a:p>
      </dgm:t>
    </dgm:pt>
    <dgm:pt modelId="{D8E1FA09-C508-4854-AD9D-03CFC46EF65D}" type="parTrans" cxnId="{B5FA9B9A-8B86-4192-9155-59FF992CDD55}">
      <dgm:prSet/>
      <dgm:spPr/>
      <dgm:t>
        <a:bodyPr/>
        <a:lstStyle/>
        <a:p>
          <a:endParaRPr lang="ru-RU"/>
        </a:p>
      </dgm:t>
    </dgm:pt>
    <dgm:pt modelId="{EB639D0B-BDFF-40E3-A94C-BDAA4352771A}" type="sibTrans" cxnId="{B5FA9B9A-8B86-4192-9155-59FF992CDD55}">
      <dgm:prSet/>
      <dgm:spPr/>
      <dgm:t>
        <a:bodyPr/>
        <a:lstStyle/>
        <a:p>
          <a:endParaRPr lang="ru-RU"/>
        </a:p>
      </dgm:t>
    </dgm:pt>
    <dgm:pt modelId="{1E9DB7D6-63CB-442F-9819-E7837240331A}" type="pres">
      <dgm:prSet presAssocID="{17B44B7D-3257-400F-B8E8-1EEE48167EB3}" presName="diagram" presStyleCnt="0">
        <dgm:presLayoutVars>
          <dgm:dir/>
          <dgm:resizeHandles val="exact"/>
        </dgm:presLayoutVars>
      </dgm:prSet>
      <dgm:spPr/>
      <dgm:t>
        <a:bodyPr/>
        <a:lstStyle/>
        <a:p>
          <a:endParaRPr lang="ru-RU"/>
        </a:p>
      </dgm:t>
    </dgm:pt>
    <dgm:pt modelId="{F1298CB4-9939-46DD-A69A-1B4AEB628906}" type="pres">
      <dgm:prSet presAssocID="{D07E4ACE-D383-4B88-A0DA-16687DECFE52}" presName="arrow" presStyleLbl="node1" presStyleIdx="0" presStyleCnt="2">
        <dgm:presLayoutVars>
          <dgm:bulletEnabled val="1"/>
        </dgm:presLayoutVars>
      </dgm:prSet>
      <dgm:spPr/>
      <dgm:t>
        <a:bodyPr/>
        <a:lstStyle/>
        <a:p>
          <a:endParaRPr lang="ru-RU"/>
        </a:p>
      </dgm:t>
    </dgm:pt>
    <dgm:pt modelId="{2A42F37D-D91A-4FB5-9426-3782F68F6154}" type="pres">
      <dgm:prSet presAssocID="{C7B255BA-AB38-460D-8C85-BFF04D1382B3}" presName="arrow" presStyleLbl="node1" presStyleIdx="1" presStyleCnt="2">
        <dgm:presLayoutVars>
          <dgm:bulletEnabled val="1"/>
        </dgm:presLayoutVars>
      </dgm:prSet>
      <dgm:spPr/>
      <dgm:t>
        <a:bodyPr/>
        <a:lstStyle/>
        <a:p>
          <a:endParaRPr lang="ru-RU"/>
        </a:p>
      </dgm:t>
    </dgm:pt>
  </dgm:ptLst>
  <dgm:cxnLst>
    <dgm:cxn modelId="{67E03363-FB5E-42FE-B21E-33DFBA55BAD6}" type="presOf" srcId="{C7B255BA-AB38-460D-8C85-BFF04D1382B3}" destId="{2A42F37D-D91A-4FB5-9426-3782F68F6154}" srcOrd="0" destOrd="0" presId="urn:microsoft.com/office/officeart/2005/8/layout/arrow5"/>
    <dgm:cxn modelId="{27C0707D-0FC7-4C47-A612-AA994F015CDE}" type="presOf" srcId="{17B44B7D-3257-400F-B8E8-1EEE48167EB3}" destId="{1E9DB7D6-63CB-442F-9819-E7837240331A}" srcOrd="0" destOrd="0" presId="urn:microsoft.com/office/officeart/2005/8/layout/arrow5"/>
    <dgm:cxn modelId="{F1245879-EBB4-4E76-BE23-B231E92AA544}" type="presOf" srcId="{D07E4ACE-D383-4B88-A0DA-16687DECFE52}" destId="{F1298CB4-9939-46DD-A69A-1B4AEB628906}" srcOrd="0" destOrd="0" presId="urn:microsoft.com/office/officeart/2005/8/layout/arrow5"/>
    <dgm:cxn modelId="{E8B8CCFE-B16B-4837-9186-9F2C230F56C2}" srcId="{17B44B7D-3257-400F-B8E8-1EEE48167EB3}" destId="{D07E4ACE-D383-4B88-A0DA-16687DECFE52}" srcOrd="0" destOrd="0" parTransId="{5D830FB4-D780-4AB4-A72D-32DAB04AA7A8}" sibTransId="{F345E2B5-352D-42C2-B080-DF741AD777DC}"/>
    <dgm:cxn modelId="{B5FA9B9A-8B86-4192-9155-59FF992CDD55}" srcId="{17B44B7D-3257-400F-B8E8-1EEE48167EB3}" destId="{C7B255BA-AB38-460D-8C85-BFF04D1382B3}" srcOrd="1" destOrd="0" parTransId="{D8E1FA09-C508-4854-AD9D-03CFC46EF65D}" sibTransId="{EB639D0B-BDFF-40E3-A94C-BDAA4352771A}"/>
    <dgm:cxn modelId="{27A43D85-75AF-48E5-A31C-0EBE414C1ABF}" type="presParOf" srcId="{1E9DB7D6-63CB-442F-9819-E7837240331A}" destId="{F1298CB4-9939-46DD-A69A-1B4AEB628906}" srcOrd="0" destOrd="0" presId="urn:microsoft.com/office/officeart/2005/8/layout/arrow5"/>
    <dgm:cxn modelId="{74E6C2A7-A708-47B1-91F7-4C36AECE3D72}" type="presParOf" srcId="{1E9DB7D6-63CB-442F-9819-E7837240331A}" destId="{2A42F37D-D91A-4FB5-9426-3782F68F615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FDF2D7-A0CB-4A80-9E26-6017BCBF417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176FE218-B874-4580-A144-B90FD342FC8D}">
      <dgm:prSet phldrT="[Текст]"/>
      <dgm:spPr>
        <a:solidFill>
          <a:schemeClr val="accent6">
            <a:lumMod val="60000"/>
            <a:lumOff val="40000"/>
          </a:schemeClr>
        </a:solidFill>
      </dgm:spPr>
      <dgm:t>
        <a:bodyPr/>
        <a:lstStyle/>
        <a:p>
          <a:r>
            <a:rPr lang="ru-RU" dirty="0" smtClean="0"/>
            <a:t>Кто вправе обратиться с жалобой?</a:t>
          </a:r>
          <a:endParaRPr lang="ru-RU" dirty="0"/>
        </a:p>
      </dgm:t>
    </dgm:pt>
    <dgm:pt modelId="{DA431246-6DBE-49F6-98AF-65C401FC1681}" type="parTrans" cxnId="{01CF75B5-BE99-44B1-8531-11338D295BED}">
      <dgm:prSet/>
      <dgm:spPr/>
      <dgm:t>
        <a:bodyPr/>
        <a:lstStyle/>
        <a:p>
          <a:endParaRPr lang="ru-RU"/>
        </a:p>
      </dgm:t>
    </dgm:pt>
    <dgm:pt modelId="{B1DC723D-EB7C-40E6-8416-778BE0AF98C8}" type="sibTrans" cxnId="{01CF75B5-BE99-44B1-8531-11338D295BED}">
      <dgm:prSet/>
      <dgm:spPr/>
      <dgm:t>
        <a:bodyPr/>
        <a:lstStyle/>
        <a:p>
          <a:endParaRPr lang="ru-RU"/>
        </a:p>
      </dgm:t>
    </dgm:pt>
    <dgm:pt modelId="{E16F5A07-BF2F-473C-B75C-F40D3E546EEA}">
      <dgm:prSet phldrT="[Текст]" custT="1"/>
      <dgm:spPr/>
      <dgm:t>
        <a:bodyPr/>
        <a:lstStyle/>
        <a:p>
          <a:r>
            <a:rPr lang="ru-RU" sz="2400" dirty="0" smtClean="0">
              <a:solidFill>
                <a:schemeClr val="accent6">
                  <a:lumMod val="50000"/>
                </a:schemeClr>
              </a:solidFill>
            </a:rPr>
            <a:t>Лицо, к которому в соответствии с  Федеральным законом №281-ФЗ, предъявляются квалификационные требования и (или) требования к деловой репутации</a:t>
          </a:r>
          <a:endParaRPr lang="ru-RU" sz="2400" dirty="0">
            <a:solidFill>
              <a:schemeClr val="accent6">
                <a:lumMod val="50000"/>
              </a:schemeClr>
            </a:solidFill>
          </a:endParaRPr>
        </a:p>
      </dgm:t>
    </dgm:pt>
    <dgm:pt modelId="{9A805C57-03EE-43EC-9803-512130AA2603}" type="parTrans" cxnId="{2C147E88-27BC-4787-B34A-882D7665730C}">
      <dgm:prSet/>
      <dgm:spPr/>
      <dgm:t>
        <a:bodyPr/>
        <a:lstStyle/>
        <a:p>
          <a:endParaRPr lang="ru-RU"/>
        </a:p>
      </dgm:t>
    </dgm:pt>
    <dgm:pt modelId="{AE658F23-B9B2-4730-BBD5-168964194CB9}" type="sibTrans" cxnId="{2C147E88-27BC-4787-B34A-882D7665730C}">
      <dgm:prSet/>
      <dgm:spPr/>
      <dgm:t>
        <a:bodyPr/>
        <a:lstStyle/>
        <a:p>
          <a:endParaRPr lang="ru-RU"/>
        </a:p>
      </dgm:t>
    </dgm:pt>
    <dgm:pt modelId="{E60792ED-80CC-4636-B93E-622205836DFC}">
      <dgm:prSet phldrT="[Текст]"/>
      <dgm:spPr>
        <a:solidFill>
          <a:schemeClr val="accent6">
            <a:lumMod val="60000"/>
            <a:lumOff val="40000"/>
          </a:schemeClr>
        </a:solidFill>
      </dgm:spPr>
      <dgm:t>
        <a:bodyPr/>
        <a:lstStyle/>
        <a:p>
          <a:r>
            <a:rPr lang="ru-RU" dirty="0" smtClean="0"/>
            <a:t>Куда следует направлять жалобу?</a:t>
          </a:r>
          <a:endParaRPr lang="ru-RU" dirty="0"/>
        </a:p>
      </dgm:t>
    </dgm:pt>
    <dgm:pt modelId="{16DD38F3-43AB-4780-AC63-EB766B31383B}" type="parTrans" cxnId="{E91D653A-D714-4A68-A594-35D9585A06C7}">
      <dgm:prSet/>
      <dgm:spPr/>
      <dgm:t>
        <a:bodyPr/>
        <a:lstStyle/>
        <a:p>
          <a:endParaRPr lang="ru-RU"/>
        </a:p>
      </dgm:t>
    </dgm:pt>
    <dgm:pt modelId="{7524E248-DC30-49FB-B252-67198A586E4D}" type="sibTrans" cxnId="{E91D653A-D714-4A68-A594-35D9585A06C7}">
      <dgm:prSet/>
      <dgm:spPr/>
      <dgm:t>
        <a:bodyPr/>
        <a:lstStyle/>
        <a:p>
          <a:endParaRPr lang="ru-RU"/>
        </a:p>
      </dgm:t>
    </dgm:pt>
    <dgm:pt modelId="{0201872C-ED5C-4090-8F84-D5D73AC47ECB}">
      <dgm:prSet phldrT="[Текст]"/>
      <dgm:spPr/>
      <dgm:t>
        <a:bodyPr/>
        <a:lstStyle/>
        <a:p>
          <a:r>
            <a:rPr lang="ru-RU" dirty="0" smtClean="0">
              <a:solidFill>
                <a:schemeClr val="accent6">
                  <a:lumMod val="50000"/>
                </a:schemeClr>
              </a:solidFill>
            </a:rPr>
            <a:t>В Комиссию Банка России по рассмотрению жалоб</a:t>
          </a:r>
          <a:endParaRPr lang="ru-RU" dirty="0">
            <a:solidFill>
              <a:schemeClr val="accent6">
                <a:lumMod val="50000"/>
              </a:schemeClr>
            </a:solidFill>
          </a:endParaRPr>
        </a:p>
      </dgm:t>
    </dgm:pt>
    <dgm:pt modelId="{9EFBBE61-1366-4C10-866C-15A2F6F28FB6}" type="parTrans" cxnId="{3E549195-2BDF-4653-AB28-FCAB0A5BEEEA}">
      <dgm:prSet/>
      <dgm:spPr/>
      <dgm:t>
        <a:bodyPr/>
        <a:lstStyle/>
        <a:p>
          <a:endParaRPr lang="ru-RU"/>
        </a:p>
      </dgm:t>
    </dgm:pt>
    <dgm:pt modelId="{69B36163-2636-4DA9-BA97-3A8FF5F25706}" type="sibTrans" cxnId="{3E549195-2BDF-4653-AB28-FCAB0A5BEEEA}">
      <dgm:prSet/>
      <dgm:spPr/>
      <dgm:t>
        <a:bodyPr/>
        <a:lstStyle/>
        <a:p>
          <a:endParaRPr lang="ru-RU"/>
        </a:p>
      </dgm:t>
    </dgm:pt>
    <dgm:pt modelId="{8331B7BE-E7F3-435E-ACEC-BEDBA5C16A57}">
      <dgm:prSet phldrT="[Текст]"/>
      <dgm:spPr>
        <a:solidFill>
          <a:schemeClr val="accent6">
            <a:lumMod val="60000"/>
            <a:lumOff val="40000"/>
          </a:schemeClr>
        </a:solidFill>
      </dgm:spPr>
      <dgm:t>
        <a:bodyPr/>
        <a:lstStyle/>
        <a:p>
          <a:r>
            <a:rPr lang="ru-RU" dirty="0" smtClean="0"/>
            <a:t>Важные особенности</a:t>
          </a:r>
          <a:endParaRPr lang="ru-RU" dirty="0"/>
        </a:p>
      </dgm:t>
    </dgm:pt>
    <dgm:pt modelId="{EBE81FA0-F2AE-4EF4-AC04-2D4DAE5ED1A0}" type="parTrans" cxnId="{CD242C35-4CC1-42D7-84BE-8ED22DD8C0D5}">
      <dgm:prSet/>
      <dgm:spPr/>
      <dgm:t>
        <a:bodyPr/>
        <a:lstStyle/>
        <a:p>
          <a:endParaRPr lang="ru-RU"/>
        </a:p>
      </dgm:t>
    </dgm:pt>
    <dgm:pt modelId="{9334B1E5-EA4B-4F1A-87E1-24A8499F251D}" type="sibTrans" cxnId="{CD242C35-4CC1-42D7-84BE-8ED22DD8C0D5}">
      <dgm:prSet/>
      <dgm:spPr/>
      <dgm:t>
        <a:bodyPr/>
        <a:lstStyle/>
        <a:p>
          <a:endParaRPr lang="ru-RU"/>
        </a:p>
      </dgm:t>
    </dgm:pt>
    <dgm:pt modelId="{760EE34B-B8D0-42D0-A085-9B409D7B7D5E}" type="pres">
      <dgm:prSet presAssocID="{B6FDF2D7-A0CB-4A80-9E26-6017BCBF4178}" presName="diagram" presStyleCnt="0">
        <dgm:presLayoutVars>
          <dgm:chPref val="1"/>
          <dgm:dir/>
          <dgm:animOne val="branch"/>
          <dgm:animLvl val="lvl"/>
          <dgm:resizeHandles/>
        </dgm:presLayoutVars>
      </dgm:prSet>
      <dgm:spPr/>
      <dgm:t>
        <a:bodyPr/>
        <a:lstStyle/>
        <a:p>
          <a:endParaRPr lang="ru-RU"/>
        </a:p>
      </dgm:t>
    </dgm:pt>
    <dgm:pt modelId="{72AB4811-C9A8-4C10-AFF0-8A4EF22160EA}" type="pres">
      <dgm:prSet presAssocID="{176FE218-B874-4580-A144-B90FD342FC8D}" presName="root" presStyleCnt="0"/>
      <dgm:spPr/>
    </dgm:pt>
    <dgm:pt modelId="{E0B53D73-7553-4E26-AE09-165488434FC3}" type="pres">
      <dgm:prSet presAssocID="{176FE218-B874-4580-A144-B90FD342FC8D}" presName="rootComposite" presStyleCnt="0"/>
      <dgm:spPr/>
    </dgm:pt>
    <dgm:pt modelId="{165DC118-0800-41EA-9011-3A73B805EC9A}" type="pres">
      <dgm:prSet presAssocID="{176FE218-B874-4580-A144-B90FD342FC8D}" presName="rootText" presStyleLbl="node1" presStyleIdx="0" presStyleCnt="3" custScaleX="92329" custLinFactNeighborX="-35573"/>
      <dgm:spPr/>
      <dgm:t>
        <a:bodyPr/>
        <a:lstStyle/>
        <a:p>
          <a:endParaRPr lang="ru-RU"/>
        </a:p>
      </dgm:t>
    </dgm:pt>
    <dgm:pt modelId="{405B38AB-9BC3-499F-B986-3CF5ADBA9088}" type="pres">
      <dgm:prSet presAssocID="{176FE218-B874-4580-A144-B90FD342FC8D}" presName="rootConnector" presStyleLbl="node1" presStyleIdx="0" presStyleCnt="3"/>
      <dgm:spPr/>
      <dgm:t>
        <a:bodyPr/>
        <a:lstStyle/>
        <a:p>
          <a:endParaRPr lang="ru-RU"/>
        </a:p>
      </dgm:t>
    </dgm:pt>
    <dgm:pt modelId="{8F07804D-5205-4232-B26A-83DFB563BA14}" type="pres">
      <dgm:prSet presAssocID="{176FE218-B874-4580-A144-B90FD342FC8D}" presName="childShape" presStyleCnt="0"/>
      <dgm:spPr/>
    </dgm:pt>
    <dgm:pt modelId="{AECDAADA-FE74-48CC-AF51-2ED2A8FE6932}" type="pres">
      <dgm:prSet presAssocID="{9A805C57-03EE-43EC-9803-512130AA2603}" presName="Name13" presStyleLbl="parChTrans1D2" presStyleIdx="0" presStyleCnt="2"/>
      <dgm:spPr/>
      <dgm:t>
        <a:bodyPr/>
        <a:lstStyle/>
        <a:p>
          <a:endParaRPr lang="ru-RU"/>
        </a:p>
      </dgm:t>
    </dgm:pt>
    <dgm:pt modelId="{15086F9C-9EAE-46F9-8A6B-A8DF8CC98440}" type="pres">
      <dgm:prSet presAssocID="{E16F5A07-BF2F-473C-B75C-F40D3E546EEA}" presName="childText" presStyleLbl="bgAcc1" presStyleIdx="0" presStyleCnt="2" custScaleX="123421" custScaleY="273867" custLinFactNeighborX="-3737" custLinFactNeighborY="-12387">
        <dgm:presLayoutVars>
          <dgm:bulletEnabled val="1"/>
        </dgm:presLayoutVars>
      </dgm:prSet>
      <dgm:spPr/>
      <dgm:t>
        <a:bodyPr/>
        <a:lstStyle/>
        <a:p>
          <a:endParaRPr lang="ru-RU"/>
        </a:p>
      </dgm:t>
    </dgm:pt>
    <dgm:pt modelId="{2138ED90-B187-4FA3-85D0-8EF5DC5ACBFB}" type="pres">
      <dgm:prSet presAssocID="{E60792ED-80CC-4636-B93E-622205836DFC}" presName="root" presStyleCnt="0"/>
      <dgm:spPr/>
    </dgm:pt>
    <dgm:pt modelId="{1CC6E025-4F20-4077-9036-07599F3BF821}" type="pres">
      <dgm:prSet presAssocID="{E60792ED-80CC-4636-B93E-622205836DFC}" presName="rootComposite" presStyleCnt="0"/>
      <dgm:spPr/>
    </dgm:pt>
    <dgm:pt modelId="{9D9F4194-DB86-44BA-A7EE-121007FF5ABC}" type="pres">
      <dgm:prSet presAssocID="{E60792ED-80CC-4636-B93E-622205836DFC}" presName="rootText" presStyleLbl="node1" presStyleIdx="1" presStyleCnt="3" custLinFactNeighborX="-8468"/>
      <dgm:spPr/>
      <dgm:t>
        <a:bodyPr/>
        <a:lstStyle/>
        <a:p>
          <a:endParaRPr lang="ru-RU"/>
        </a:p>
      </dgm:t>
    </dgm:pt>
    <dgm:pt modelId="{545C0B5A-2C65-4024-8680-5C6EE471E1CE}" type="pres">
      <dgm:prSet presAssocID="{E60792ED-80CC-4636-B93E-622205836DFC}" presName="rootConnector" presStyleLbl="node1" presStyleIdx="1" presStyleCnt="3"/>
      <dgm:spPr/>
      <dgm:t>
        <a:bodyPr/>
        <a:lstStyle/>
        <a:p>
          <a:endParaRPr lang="ru-RU"/>
        </a:p>
      </dgm:t>
    </dgm:pt>
    <dgm:pt modelId="{4D4DC200-E3F6-428E-B6C6-16F1640FE68E}" type="pres">
      <dgm:prSet presAssocID="{E60792ED-80CC-4636-B93E-622205836DFC}" presName="childShape" presStyleCnt="0"/>
      <dgm:spPr/>
    </dgm:pt>
    <dgm:pt modelId="{AA3033E9-7FA4-4DF2-9332-57DAA0FDB2DC}" type="pres">
      <dgm:prSet presAssocID="{9EFBBE61-1366-4C10-866C-15A2F6F28FB6}" presName="Name13" presStyleLbl="parChTrans1D2" presStyleIdx="1" presStyleCnt="2"/>
      <dgm:spPr/>
      <dgm:t>
        <a:bodyPr/>
        <a:lstStyle/>
        <a:p>
          <a:endParaRPr lang="ru-RU"/>
        </a:p>
      </dgm:t>
    </dgm:pt>
    <dgm:pt modelId="{29213B58-E3E0-46B0-9BF4-9422ECF01CD0}" type="pres">
      <dgm:prSet presAssocID="{0201872C-ED5C-4090-8F84-D5D73AC47ECB}" presName="childText" presStyleLbl="bgAcc1" presStyleIdx="1" presStyleCnt="2" custLinFactNeighborX="-18689">
        <dgm:presLayoutVars>
          <dgm:bulletEnabled val="1"/>
        </dgm:presLayoutVars>
      </dgm:prSet>
      <dgm:spPr/>
      <dgm:t>
        <a:bodyPr/>
        <a:lstStyle/>
        <a:p>
          <a:endParaRPr lang="ru-RU"/>
        </a:p>
      </dgm:t>
    </dgm:pt>
    <dgm:pt modelId="{2D86BD07-3004-4146-96C7-C6A3993AE717}" type="pres">
      <dgm:prSet presAssocID="{8331B7BE-E7F3-435E-ACEC-BEDBA5C16A57}" presName="root" presStyleCnt="0"/>
      <dgm:spPr/>
    </dgm:pt>
    <dgm:pt modelId="{D368962C-D433-4E8F-A2A1-D4658B7D9CDA}" type="pres">
      <dgm:prSet presAssocID="{8331B7BE-E7F3-435E-ACEC-BEDBA5C16A57}" presName="rootComposite" presStyleCnt="0"/>
      <dgm:spPr/>
    </dgm:pt>
    <dgm:pt modelId="{48A2CB38-5616-4CF4-AECD-05BB037E63F4}" type="pres">
      <dgm:prSet presAssocID="{8331B7BE-E7F3-435E-ACEC-BEDBA5C16A57}" presName="rootText" presStyleLbl="node1" presStyleIdx="2" presStyleCnt="3" custScaleX="111794" custLinFactNeighborX="-15087" custLinFactNeighborY="-2041"/>
      <dgm:spPr/>
      <dgm:t>
        <a:bodyPr/>
        <a:lstStyle/>
        <a:p>
          <a:endParaRPr lang="ru-RU"/>
        </a:p>
      </dgm:t>
    </dgm:pt>
    <dgm:pt modelId="{FCA259E9-8D92-4B8F-B959-77820D28D977}" type="pres">
      <dgm:prSet presAssocID="{8331B7BE-E7F3-435E-ACEC-BEDBA5C16A57}" presName="rootConnector" presStyleLbl="node1" presStyleIdx="2" presStyleCnt="3"/>
      <dgm:spPr/>
      <dgm:t>
        <a:bodyPr/>
        <a:lstStyle/>
        <a:p>
          <a:endParaRPr lang="ru-RU"/>
        </a:p>
      </dgm:t>
    </dgm:pt>
    <dgm:pt modelId="{476451E5-FE8B-4231-ABB5-9000C92E8451}" type="pres">
      <dgm:prSet presAssocID="{8331B7BE-E7F3-435E-ACEC-BEDBA5C16A57}" presName="childShape" presStyleCnt="0"/>
      <dgm:spPr/>
    </dgm:pt>
  </dgm:ptLst>
  <dgm:cxnLst>
    <dgm:cxn modelId="{E91D653A-D714-4A68-A594-35D9585A06C7}" srcId="{B6FDF2D7-A0CB-4A80-9E26-6017BCBF4178}" destId="{E60792ED-80CC-4636-B93E-622205836DFC}" srcOrd="1" destOrd="0" parTransId="{16DD38F3-43AB-4780-AC63-EB766B31383B}" sibTransId="{7524E248-DC30-49FB-B252-67198A586E4D}"/>
    <dgm:cxn modelId="{3E549195-2BDF-4653-AB28-FCAB0A5BEEEA}" srcId="{E60792ED-80CC-4636-B93E-622205836DFC}" destId="{0201872C-ED5C-4090-8F84-D5D73AC47ECB}" srcOrd="0" destOrd="0" parTransId="{9EFBBE61-1366-4C10-866C-15A2F6F28FB6}" sibTransId="{69B36163-2636-4DA9-BA97-3A8FF5F25706}"/>
    <dgm:cxn modelId="{541AA01D-B7EA-4263-AF90-DF0BC291E1BA}" type="presOf" srcId="{8331B7BE-E7F3-435E-ACEC-BEDBA5C16A57}" destId="{48A2CB38-5616-4CF4-AECD-05BB037E63F4}" srcOrd="0" destOrd="0" presId="urn:microsoft.com/office/officeart/2005/8/layout/hierarchy3"/>
    <dgm:cxn modelId="{81541BC1-2505-4260-B8B2-76AC2AFFBCEF}" type="presOf" srcId="{176FE218-B874-4580-A144-B90FD342FC8D}" destId="{405B38AB-9BC3-499F-B986-3CF5ADBA9088}" srcOrd="1" destOrd="0" presId="urn:microsoft.com/office/officeart/2005/8/layout/hierarchy3"/>
    <dgm:cxn modelId="{139BF59C-E87E-4616-92E5-751BB98114A6}" type="presOf" srcId="{E60792ED-80CC-4636-B93E-622205836DFC}" destId="{545C0B5A-2C65-4024-8680-5C6EE471E1CE}" srcOrd="1" destOrd="0" presId="urn:microsoft.com/office/officeart/2005/8/layout/hierarchy3"/>
    <dgm:cxn modelId="{8CBD263E-9BF6-4DB1-832E-157F5A211876}" type="presOf" srcId="{176FE218-B874-4580-A144-B90FD342FC8D}" destId="{165DC118-0800-41EA-9011-3A73B805EC9A}" srcOrd="0" destOrd="0" presId="urn:microsoft.com/office/officeart/2005/8/layout/hierarchy3"/>
    <dgm:cxn modelId="{CD242C35-4CC1-42D7-84BE-8ED22DD8C0D5}" srcId="{B6FDF2D7-A0CB-4A80-9E26-6017BCBF4178}" destId="{8331B7BE-E7F3-435E-ACEC-BEDBA5C16A57}" srcOrd="2" destOrd="0" parTransId="{EBE81FA0-F2AE-4EF4-AC04-2D4DAE5ED1A0}" sibTransId="{9334B1E5-EA4B-4F1A-87E1-24A8499F251D}"/>
    <dgm:cxn modelId="{18295051-D537-4B59-98E2-C5CAAC8E0995}" type="presOf" srcId="{8331B7BE-E7F3-435E-ACEC-BEDBA5C16A57}" destId="{FCA259E9-8D92-4B8F-B959-77820D28D977}" srcOrd="1" destOrd="0" presId="urn:microsoft.com/office/officeart/2005/8/layout/hierarchy3"/>
    <dgm:cxn modelId="{2B4A9B7E-6364-477F-AC70-226F7BA280A8}" type="presOf" srcId="{9A805C57-03EE-43EC-9803-512130AA2603}" destId="{AECDAADA-FE74-48CC-AF51-2ED2A8FE6932}" srcOrd="0" destOrd="0" presId="urn:microsoft.com/office/officeart/2005/8/layout/hierarchy3"/>
    <dgm:cxn modelId="{D0405EF8-ABC4-47E0-ABD3-A37C742FE996}" type="presOf" srcId="{E16F5A07-BF2F-473C-B75C-F40D3E546EEA}" destId="{15086F9C-9EAE-46F9-8A6B-A8DF8CC98440}" srcOrd="0" destOrd="0" presId="urn:microsoft.com/office/officeart/2005/8/layout/hierarchy3"/>
    <dgm:cxn modelId="{AF1A3002-583C-4115-94A8-8317E1DE943F}" type="presOf" srcId="{0201872C-ED5C-4090-8F84-D5D73AC47ECB}" destId="{29213B58-E3E0-46B0-9BF4-9422ECF01CD0}" srcOrd="0" destOrd="0" presId="urn:microsoft.com/office/officeart/2005/8/layout/hierarchy3"/>
    <dgm:cxn modelId="{83A208C0-AD9C-4FC7-B121-49E6FDF54469}" type="presOf" srcId="{E60792ED-80CC-4636-B93E-622205836DFC}" destId="{9D9F4194-DB86-44BA-A7EE-121007FF5ABC}" srcOrd="0" destOrd="0" presId="urn:microsoft.com/office/officeart/2005/8/layout/hierarchy3"/>
    <dgm:cxn modelId="{01CF75B5-BE99-44B1-8531-11338D295BED}" srcId="{B6FDF2D7-A0CB-4A80-9E26-6017BCBF4178}" destId="{176FE218-B874-4580-A144-B90FD342FC8D}" srcOrd="0" destOrd="0" parTransId="{DA431246-6DBE-49F6-98AF-65C401FC1681}" sibTransId="{B1DC723D-EB7C-40E6-8416-778BE0AF98C8}"/>
    <dgm:cxn modelId="{A89B506A-283E-45EC-97CB-9BD0BC812DA8}" type="presOf" srcId="{9EFBBE61-1366-4C10-866C-15A2F6F28FB6}" destId="{AA3033E9-7FA4-4DF2-9332-57DAA0FDB2DC}" srcOrd="0" destOrd="0" presId="urn:microsoft.com/office/officeart/2005/8/layout/hierarchy3"/>
    <dgm:cxn modelId="{93EE6627-9AC4-4FA8-897C-28333C737ABC}" type="presOf" srcId="{B6FDF2D7-A0CB-4A80-9E26-6017BCBF4178}" destId="{760EE34B-B8D0-42D0-A085-9B409D7B7D5E}" srcOrd="0" destOrd="0" presId="urn:microsoft.com/office/officeart/2005/8/layout/hierarchy3"/>
    <dgm:cxn modelId="{2C147E88-27BC-4787-B34A-882D7665730C}" srcId="{176FE218-B874-4580-A144-B90FD342FC8D}" destId="{E16F5A07-BF2F-473C-B75C-F40D3E546EEA}" srcOrd="0" destOrd="0" parTransId="{9A805C57-03EE-43EC-9803-512130AA2603}" sibTransId="{AE658F23-B9B2-4730-BBD5-168964194CB9}"/>
    <dgm:cxn modelId="{FD8CBB5A-E413-4E6F-9477-CA24CCDD75AE}" type="presParOf" srcId="{760EE34B-B8D0-42D0-A085-9B409D7B7D5E}" destId="{72AB4811-C9A8-4C10-AFF0-8A4EF22160EA}" srcOrd="0" destOrd="0" presId="urn:microsoft.com/office/officeart/2005/8/layout/hierarchy3"/>
    <dgm:cxn modelId="{BAD13CCC-ECCF-4C95-A380-37346427B7F0}" type="presParOf" srcId="{72AB4811-C9A8-4C10-AFF0-8A4EF22160EA}" destId="{E0B53D73-7553-4E26-AE09-165488434FC3}" srcOrd="0" destOrd="0" presId="urn:microsoft.com/office/officeart/2005/8/layout/hierarchy3"/>
    <dgm:cxn modelId="{E9C8C1BE-E3A9-4037-978C-7C7492023BC9}" type="presParOf" srcId="{E0B53D73-7553-4E26-AE09-165488434FC3}" destId="{165DC118-0800-41EA-9011-3A73B805EC9A}" srcOrd="0" destOrd="0" presId="urn:microsoft.com/office/officeart/2005/8/layout/hierarchy3"/>
    <dgm:cxn modelId="{88369692-E7CA-4611-913D-6C5F722DE5B3}" type="presParOf" srcId="{E0B53D73-7553-4E26-AE09-165488434FC3}" destId="{405B38AB-9BC3-499F-B986-3CF5ADBA9088}" srcOrd="1" destOrd="0" presId="urn:microsoft.com/office/officeart/2005/8/layout/hierarchy3"/>
    <dgm:cxn modelId="{0FA17E15-8216-4CDB-ADDF-65AFD494C2FD}" type="presParOf" srcId="{72AB4811-C9A8-4C10-AFF0-8A4EF22160EA}" destId="{8F07804D-5205-4232-B26A-83DFB563BA14}" srcOrd="1" destOrd="0" presId="urn:microsoft.com/office/officeart/2005/8/layout/hierarchy3"/>
    <dgm:cxn modelId="{9E2AB79C-E857-43A4-8626-D85013CCE1F6}" type="presParOf" srcId="{8F07804D-5205-4232-B26A-83DFB563BA14}" destId="{AECDAADA-FE74-48CC-AF51-2ED2A8FE6932}" srcOrd="0" destOrd="0" presId="urn:microsoft.com/office/officeart/2005/8/layout/hierarchy3"/>
    <dgm:cxn modelId="{C1E53794-A07B-4C14-B8F0-9CB66876C3FE}" type="presParOf" srcId="{8F07804D-5205-4232-B26A-83DFB563BA14}" destId="{15086F9C-9EAE-46F9-8A6B-A8DF8CC98440}" srcOrd="1" destOrd="0" presId="urn:microsoft.com/office/officeart/2005/8/layout/hierarchy3"/>
    <dgm:cxn modelId="{3A6D2E06-C0AF-4980-B4FA-5DBBC95D461C}" type="presParOf" srcId="{760EE34B-B8D0-42D0-A085-9B409D7B7D5E}" destId="{2138ED90-B187-4FA3-85D0-8EF5DC5ACBFB}" srcOrd="1" destOrd="0" presId="urn:microsoft.com/office/officeart/2005/8/layout/hierarchy3"/>
    <dgm:cxn modelId="{B00E8E13-46FC-459D-9AF2-B37AD79EE13B}" type="presParOf" srcId="{2138ED90-B187-4FA3-85D0-8EF5DC5ACBFB}" destId="{1CC6E025-4F20-4077-9036-07599F3BF821}" srcOrd="0" destOrd="0" presId="urn:microsoft.com/office/officeart/2005/8/layout/hierarchy3"/>
    <dgm:cxn modelId="{24EDEB7C-3432-40A0-92F5-3B4FE404093D}" type="presParOf" srcId="{1CC6E025-4F20-4077-9036-07599F3BF821}" destId="{9D9F4194-DB86-44BA-A7EE-121007FF5ABC}" srcOrd="0" destOrd="0" presId="urn:microsoft.com/office/officeart/2005/8/layout/hierarchy3"/>
    <dgm:cxn modelId="{B72B681C-FC60-4242-BE97-19CE29FA2791}" type="presParOf" srcId="{1CC6E025-4F20-4077-9036-07599F3BF821}" destId="{545C0B5A-2C65-4024-8680-5C6EE471E1CE}" srcOrd="1" destOrd="0" presId="urn:microsoft.com/office/officeart/2005/8/layout/hierarchy3"/>
    <dgm:cxn modelId="{1CCC456E-8A2D-4437-A029-24FB8437A311}" type="presParOf" srcId="{2138ED90-B187-4FA3-85D0-8EF5DC5ACBFB}" destId="{4D4DC200-E3F6-428E-B6C6-16F1640FE68E}" srcOrd="1" destOrd="0" presId="urn:microsoft.com/office/officeart/2005/8/layout/hierarchy3"/>
    <dgm:cxn modelId="{C03C4377-7CB8-4B2A-BF60-91C36C1CAC7F}" type="presParOf" srcId="{4D4DC200-E3F6-428E-B6C6-16F1640FE68E}" destId="{AA3033E9-7FA4-4DF2-9332-57DAA0FDB2DC}" srcOrd="0" destOrd="0" presId="urn:microsoft.com/office/officeart/2005/8/layout/hierarchy3"/>
    <dgm:cxn modelId="{2FCE9D85-36D6-4DAD-A767-D9D6D7CE7C66}" type="presParOf" srcId="{4D4DC200-E3F6-428E-B6C6-16F1640FE68E}" destId="{29213B58-E3E0-46B0-9BF4-9422ECF01CD0}" srcOrd="1" destOrd="0" presId="urn:microsoft.com/office/officeart/2005/8/layout/hierarchy3"/>
    <dgm:cxn modelId="{81E511E3-95D4-437C-95B9-5303157C22D2}" type="presParOf" srcId="{760EE34B-B8D0-42D0-A085-9B409D7B7D5E}" destId="{2D86BD07-3004-4146-96C7-C6A3993AE717}" srcOrd="2" destOrd="0" presId="urn:microsoft.com/office/officeart/2005/8/layout/hierarchy3"/>
    <dgm:cxn modelId="{86CF0124-7A27-4E38-B636-7B35D5690F50}" type="presParOf" srcId="{2D86BD07-3004-4146-96C7-C6A3993AE717}" destId="{D368962C-D433-4E8F-A2A1-D4658B7D9CDA}" srcOrd="0" destOrd="0" presId="urn:microsoft.com/office/officeart/2005/8/layout/hierarchy3"/>
    <dgm:cxn modelId="{EFE94D3C-3B02-4335-9651-3B217E48B9FE}" type="presParOf" srcId="{D368962C-D433-4E8F-A2A1-D4658B7D9CDA}" destId="{48A2CB38-5616-4CF4-AECD-05BB037E63F4}" srcOrd="0" destOrd="0" presId="urn:microsoft.com/office/officeart/2005/8/layout/hierarchy3"/>
    <dgm:cxn modelId="{62615518-A11E-41D2-8E33-7C3BDAC08EAF}" type="presParOf" srcId="{D368962C-D433-4E8F-A2A1-D4658B7D9CDA}" destId="{FCA259E9-8D92-4B8F-B959-77820D28D977}" srcOrd="1" destOrd="0" presId="urn:microsoft.com/office/officeart/2005/8/layout/hierarchy3"/>
    <dgm:cxn modelId="{77DD8738-EBF3-4E6B-8588-D32D4E56C702}" type="presParOf" srcId="{2D86BD07-3004-4146-96C7-C6A3993AE717}" destId="{476451E5-FE8B-4231-ABB5-9000C92E845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788195-860C-4324-8207-9BF0E747840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973E0A98-5F6B-4637-BC4B-DC6A57247B44}">
      <dgm:prSet phldrT="[Текст]" custT="1"/>
      <dgm:spPr>
        <a:solidFill>
          <a:srgbClr val="0074BA"/>
        </a:solidFill>
      </dgm:spPr>
      <dgm:t>
        <a:bodyPr/>
        <a:lstStyle/>
        <a:p>
          <a:r>
            <a:rPr lang="ru-RU" sz="2800" b="0" dirty="0" smtClean="0">
              <a:solidFill>
                <a:schemeClr val="bg1"/>
              </a:solidFill>
            </a:rPr>
            <a:t>Направление жалобы не позднее 30 дней</a:t>
          </a:r>
          <a:endParaRPr lang="ru-RU" sz="2800" b="0" dirty="0">
            <a:solidFill>
              <a:schemeClr val="bg1"/>
            </a:solidFill>
          </a:endParaRPr>
        </a:p>
      </dgm:t>
    </dgm:pt>
    <dgm:pt modelId="{AD76C225-A4A0-4420-88A1-2F3A8B879B77}" type="parTrans" cxnId="{8EE50F94-F241-415F-867C-B989B0460116}">
      <dgm:prSet/>
      <dgm:spPr/>
      <dgm:t>
        <a:bodyPr/>
        <a:lstStyle/>
        <a:p>
          <a:endParaRPr lang="ru-RU"/>
        </a:p>
      </dgm:t>
    </dgm:pt>
    <dgm:pt modelId="{C5655C01-E3DE-45F7-BC31-A92FE45C5930}" type="sibTrans" cxnId="{8EE50F94-F241-415F-867C-B989B0460116}">
      <dgm:prSet/>
      <dgm:spPr/>
      <dgm:t>
        <a:bodyPr/>
        <a:lstStyle/>
        <a:p>
          <a:endParaRPr lang="ru-RU"/>
        </a:p>
      </dgm:t>
    </dgm:pt>
    <dgm:pt modelId="{6171B125-E694-43A2-8544-C3A6CC983A70}">
      <dgm:prSet phldrT="[Текст]" custT="1"/>
      <dgm:spPr>
        <a:solidFill>
          <a:srgbClr val="0074BA"/>
        </a:solidFill>
      </dgm:spPr>
      <dgm:t>
        <a:bodyPr/>
        <a:lstStyle/>
        <a:p>
          <a:r>
            <a:rPr lang="ru-RU" sz="2400" dirty="0" smtClean="0"/>
            <a:t>Рассмотрение жалобы Комиссией БР </a:t>
          </a:r>
          <a:endParaRPr lang="ru-RU" sz="2400" dirty="0"/>
        </a:p>
      </dgm:t>
    </dgm:pt>
    <dgm:pt modelId="{672687D8-7446-474A-9034-C4C2DD29CC1D}" type="parTrans" cxnId="{1988A5A6-ACC9-47DB-B393-4CFFDAA653E6}">
      <dgm:prSet/>
      <dgm:spPr/>
      <dgm:t>
        <a:bodyPr/>
        <a:lstStyle/>
        <a:p>
          <a:endParaRPr lang="ru-RU"/>
        </a:p>
      </dgm:t>
    </dgm:pt>
    <dgm:pt modelId="{C586C4B7-6216-4B09-98AA-D49D561164D2}" type="sibTrans" cxnId="{1988A5A6-ACC9-47DB-B393-4CFFDAA653E6}">
      <dgm:prSet/>
      <dgm:spPr/>
      <dgm:t>
        <a:bodyPr/>
        <a:lstStyle/>
        <a:p>
          <a:endParaRPr lang="ru-RU"/>
        </a:p>
      </dgm:t>
    </dgm:pt>
    <dgm:pt modelId="{77119687-A6AB-40E0-AD29-F3BAA454DD0A}">
      <dgm:prSet phldrT="[Текст]"/>
      <dgm:spPr/>
      <dgm:t>
        <a:bodyPr/>
        <a:lstStyle/>
        <a:p>
          <a:pPr algn="just"/>
          <a:r>
            <a:rPr lang="ru-RU" i="0" dirty="0" smtClean="0">
              <a:solidFill>
                <a:schemeClr val="bg2">
                  <a:lumMod val="10000"/>
                </a:schemeClr>
              </a:solidFill>
            </a:rPr>
            <a:t>Жалоба рассматривается Комиссией БР </a:t>
          </a:r>
          <a:r>
            <a:rPr lang="ru-RU" i="1" dirty="0" smtClean="0">
              <a:solidFill>
                <a:srgbClr val="C00000"/>
              </a:solidFill>
            </a:rPr>
            <a:t>не позднее чем через 30 дней</a:t>
          </a:r>
          <a:r>
            <a:rPr lang="ru-RU" i="0" dirty="0" smtClean="0">
              <a:solidFill>
                <a:schemeClr val="bg2">
                  <a:lumMod val="10000"/>
                </a:schemeClr>
              </a:solidFill>
            </a:rPr>
            <a:t> с момента поступления в БР, срок рассмотрения может быть продлен не более чем на 15 дней</a:t>
          </a:r>
          <a:endParaRPr lang="ru-RU" i="0" dirty="0">
            <a:solidFill>
              <a:schemeClr val="bg2">
                <a:lumMod val="10000"/>
              </a:schemeClr>
            </a:solidFill>
          </a:endParaRPr>
        </a:p>
      </dgm:t>
    </dgm:pt>
    <dgm:pt modelId="{A93FB74C-DE7F-481F-9425-6DDFACAAE086}" type="parTrans" cxnId="{FB5B7D7A-4B49-436D-8994-19FC0F466AD3}">
      <dgm:prSet/>
      <dgm:spPr/>
      <dgm:t>
        <a:bodyPr/>
        <a:lstStyle/>
        <a:p>
          <a:endParaRPr lang="ru-RU"/>
        </a:p>
      </dgm:t>
    </dgm:pt>
    <dgm:pt modelId="{67C28C03-F84D-4520-AC18-F0E186B078B2}" type="sibTrans" cxnId="{FB5B7D7A-4B49-436D-8994-19FC0F466AD3}">
      <dgm:prSet/>
      <dgm:spPr/>
      <dgm:t>
        <a:bodyPr/>
        <a:lstStyle/>
        <a:p>
          <a:endParaRPr lang="ru-RU"/>
        </a:p>
      </dgm:t>
    </dgm:pt>
    <dgm:pt modelId="{68D6A940-A641-48EE-85C5-ABEC87118427}">
      <dgm:prSet phldrT="[Текст]" custT="1"/>
      <dgm:spPr>
        <a:solidFill>
          <a:srgbClr val="0074BA"/>
        </a:solidFill>
      </dgm:spPr>
      <dgm:t>
        <a:bodyPr/>
        <a:lstStyle/>
        <a:p>
          <a:r>
            <a:rPr lang="ru-RU" sz="2000" dirty="0" smtClean="0"/>
            <a:t>Принятие решения Комиссией БР и мотивированное сообщение заявителю</a:t>
          </a:r>
          <a:endParaRPr lang="ru-RU" sz="2000" dirty="0"/>
        </a:p>
      </dgm:t>
    </dgm:pt>
    <dgm:pt modelId="{59F6A6E6-3D26-4F05-9B9A-86FF6B74A024}" type="parTrans" cxnId="{A2B27D4E-47FC-43B7-87F3-E2FF15169800}">
      <dgm:prSet/>
      <dgm:spPr/>
      <dgm:t>
        <a:bodyPr/>
        <a:lstStyle/>
        <a:p>
          <a:endParaRPr lang="ru-RU"/>
        </a:p>
      </dgm:t>
    </dgm:pt>
    <dgm:pt modelId="{14974FBB-5C72-4AC3-B99F-2133F255DED6}" type="sibTrans" cxnId="{A2B27D4E-47FC-43B7-87F3-E2FF15169800}">
      <dgm:prSet/>
      <dgm:spPr/>
      <dgm:t>
        <a:bodyPr/>
        <a:lstStyle/>
        <a:p>
          <a:endParaRPr lang="ru-RU"/>
        </a:p>
      </dgm:t>
    </dgm:pt>
    <dgm:pt modelId="{8881A435-D9B5-4940-8413-A7E624B72A95}">
      <dgm:prSet phldrT="[Текст]" custT="1"/>
      <dgm:spPr/>
      <dgm:t>
        <a:bodyPr/>
        <a:lstStyle/>
        <a:p>
          <a:r>
            <a:rPr lang="ru-RU" sz="2000" dirty="0" smtClean="0">
              <a:solidFill>
                <a:schemeClr val="bg2">
                  <a:lumMod val="10000"/>
                </a:schemeClr>
              </a:solidFill>
            </a:rPr>
            <a:t>По итогам рассмотрения жалобы Комиссией БР  может быть принято решении об удовлетворении жалобы или отказ в удовлетворении жалобы</a:t>
          </a:r>
          <a:endParaRPr lang="ru-RU" sz="2000" dirty="0">
            <a:solidFill>
              <a:schemeClr val="bg2">
                <a:lumMod val="10000"/>
              </a:schemeClr>
            </a:solidFill>
          </a:endParaRPr>
        </a:p>
      </dgm:t>
    </dgm:pt>
    <dgm:pt modelId="{3F671E8D-6CFB-42BD-BE43-ABD0D8CE0693}" type="parTrans" cxnId="{E5A57D5E-1FD3-4312-BFFC-945CBA6C3B64}">
      <dgm:prSet/>
      <dgm:spPr/>
      <dgm:t>
        <a:bodyPr/>
        <a:lstStyle/>
        <a:p>
          <a:endParaRPr lang="ru-RU"/>
        </a:p>
      </dgm:t>
    </dgm:pt>
    <dgm:pt modelId="{6EE15A4D-533C-4D20-870E-D54C655C5382}" type="sibTrans" cxnId="{E5A57D5E-1FD3-4312-BFFC-945CBA6C3B64}">
      <dgm:prSet/>
      <dgm:spPr/>
      <dgm:t>
        <a:bodyPr/>
        <a:lstStyle/>
        <a:p>
          <a:endParaRPr lang="ru-RU"/>
        </a:p>
      </dgm:t>
    </dgm:pt>
    <dgm:pt modelId="{5FDA449C-C079-4056-9795-D6F5B770C01B}" type="pres">
      <dgm:prSet presAssocID="{83788195-860C-4324-8207-9BF0E747840C}" presName="rootnode" presStyleCnt="0">
        <dgm:presLayoutVars>
          <dgm:chMax/>
          <dgm:chPref/>
          <dgm:dir/>
          <dgm:animLvl val="lvl"/>
        </dgm:presLayoutVars>
      </dgm:prSet>
      <dgm:spPr/>
      <dgm:t>
        <a:bodyPr/>
        <a:lstStyle/>
        <a:p>
          <a:endParaRPr lang="ru-RU"/>
        </a:p>
      </dgm:t>
    </dgm:pt>
    <dgm:pt modelId="{7C6C5E87-9A54-444D-BEB1-EB1DBCCDD389}" type="pres">
      <dgm:prSet presAssocID="{973E0A98-5F6B-4637-BC4B-DC6A57247B44}" presName="composite" presStyleCnt="0"/>
      <dgm:spPr/>
    </dgm:pt>
    <dgm:pt modelId="{4EDF1A20-3269-4EB1-8C46-18186FAE6EEE}" type="pres">
      <dgm:prSet presAssocID="{973E0A98-5F6B-4637-BC4B-DC6A57247B44}" presName="bentUpArrow1" presStyleLbl="alignImgPlace1" presStyleIdx="0" presStyleCnt="2" custScaleX="55789" custScaleY="65855" custLinFactNeighborX="-20180" custLinFactNeighborY="-93522"/>
      <dgm:spPr>
        <a:solidFill>
          <a:schemeClr val="accent2">
            <a:lumMod val="60000"/>
            <a:lumOff val="40000"/>
          </a:schemeClr>
        </a:solidFill>
      </dgm:spPr>
      <dgm:t>
        <a:bodyPr/>
        <a:lstStyle/>
        <a:p>
          <a:endParaRPr lang="ru-RU"/>
        </a:p>
      </dgm:t>
    </dgm:pt>
    <dgm:pt modelId="{59B821DE-6F62-4A37-AEC2-13B85E1BB126}" type="pres">
      <dgm:prSet presAssocID="{973E0A98-5F6B-4637-BC4B-DC6A57247B44}" presName="ParentText" presStyleLbl="node1" presStyleIdx="0" presStyleCnt="3" custScaleX="130302" custScaleY="76625" custLinFactNeighborX="7257" custLinFactNeighborY="-57289">
        <dgm:presLayoutVars>
          <dgm:chMax val="1"/>
          <dgm:chPref val="1"/>
          <dgm:bulletEnabled val="1"/>
        </dgm:presLayoutVars>
      </dgm:prSet>
      <dgm:spPr/>
      <dgm:t>
        <a:bodyPr/>
        <a:lstStyle/>
        <a:p>
          <a:endParaRPr lang="ru-RU"/>
        </a:p>
      </dgm:t>
    </dgm:pt>
    <dgm:pt modelId="{90344C15-99F2-4779-947F-27106354CD1D}" type="pres">
      <dgm:prSet presAssocID="{973E0A98-5F6B-4637-BC4B-DC6A57247B44}" presName="ChildText" presStyleLbl="revTx" presStyleIdx="0" presStyleCnt="3" custScaleX="270897" custScaleY="88086" custLinFactX="45268" custLinFactNeighborX="100000" custLinFactNeighborY="-63617">
        <dgm:presLayoutVars>
          <dgm:chMax val="0"/>
          <dgm:chPref val="0"/>
          <dgm:bulletEnabled val="1"/>
        </dgm:presLayoutVars>
      </dgm:prSet>
      <dgm:spPr/>
      <dgm:t>
        <a:bodyPr/>
        <a:lstStyle/>
        <a:p>
          <a:endParaRPr lang="ru-RU"/>
        </a:p>
      </dgm:t>
    </dgm:pt>
    <dgm:pt modelId="{BE04A7C9-9855-4612-AD33-E8E8E3B1CBEA}" type="pres">
      <dgm:prSet presAssocID="{C5655C01-E3DE-45F7-BC31-A92FE45C5930}" presName="sibTrans" presStyleCnt="0"/>
      <dgm:spPr/>
    </dgm:pt>
    <dgm:pt modelId="{1607F51A-9D7B-4FF3-B560-F520A99545F9}" type="pres">
      <dgm:prSet presAssocID="{6171B125-E694-43A2-8544-C3A6CC983A70}" presName="composite" presStyleCnt="0"/>
      <dgm:spPr/>
    </dgm:pt>
    <dgm:pt modelId="{2D66ECCA-4AA7-4B94-B3B3-E68FE3359D3A}" type="pres">
      <dgm:prSet presAssocID="{6171B125-E694-43A2-8544-C3A6CC983A70}" presName="bentUpArrow1" presStyleLbl="alignImgPlace1" presStyleIdx="1" presStyleCnt="2" custScaleX="51375" custScaleY="66974" custLinFactNeighborX="-50893" custLinFactNeighborY="-91391"/>
      <dgm:spPr>
        <a:solidFill>
          <a:schemeClr val="accent2">
            <a:lumMod val="60000"/>
            <a:lumOff val="40000"/>
          </a:schemeClr>
        </a:solidFill>
      </dgm:spPr>
      <dgm:t>
        <a:bodyPr/>
        <a:lstStyle/>
        <a:p>
          <a:endParaRPr lang="ru-RU"/>
        </a:p>
      </dgm:t>
    </dgm:pt>
    <dgm:pt modelId="{97BD4637-B66B-4944-8828-334EFEBD0708}" type="pres">
      <dgm:prSet presAssocID="{6171B125-E694-43A2-8544-C3A6CC983A70}" presName="ParentText" presStyleLbl="node1" presStyleIdx="1" presStyleCnt="3" custScaleY="58399" custLinFactNeighborX="-48465" custLinFactNeighborY="-52820">
        <dgm:presLayoutVars>
          <dgm:chMax val="1"/>
          <dgm:chPref val="1"/>
          <dgm:bulletEnabled val="1"/>
        </dgm:presLayoutVars>
      </dgm:prSet>
      <dgm:spPr/>
      <dgm:t>
        <a:bodyPr/>
        <a:lstStyle/>
        <a:p>
          <a:endParaRPr lang="ru-RU"/>
        </a:p>
      </dgm:t>
    </dgm:pt>
    <dgm:pt modelId="{FA2B4AAA-58EE-4188-A1BA-DF13A19CC63F}" type="pres">
      <dgm:prSet presAssocID="{6171B125-E694-43A2-8544-C3A6CC983A70}" presName="ChildText" presStyleLbl="revTx" presStyleIdx="1" presStyleCnt="3" custScaleX="379742" custScaleY="88086" custLinFactNeighborX="77984" custLinFactNeighborY="-64291">
        <dgm:presLayoutVars>
          <dgm:chMax val="0"/>
          <dgm:chPref val="0"/>
          <dgm:bulletEnabled val="1"/>
        </dgm:presLayoutVars>
      </dgm:prSet>
      <dgm:spPr/>
      <dgm:t>
        <a:bodyPr/>
        <a:lstStyle/>
        <a:p>
          <a:endParaRPr lang="ru-RU"/>
        </a:p>
      </dgm:t>
    </dgm:pt>
    <dgm:pt modelId="{9459FDFF-B79F-4C5B-A69E-7EAF00A0DFFC}" type="pres">
      <dgm:prSet presAssocID="{C586C4B7-6216-4B09-98AA-D49D561164D2}" presName="sibTrans" presStyleCnt="0"/>
      <dgm:spPr/>
    </dgm:pt>
    <dgm:pt modelId="{7F8031B6-AB6A-4C0D-86EB-7EB631E0F19F}" type="pres">
      <dgm:prSet presAssocID="{68D6A940-A641-48EE-85C5-ABEC87118427}" presName="composite" presStyleCnt="0"/>
      <dgm:spPr/>
    </dgm:pt>
    <dgm:pt modelId="{79360FBA-6B20-4DF3-9453-948F6A733E2A}" type="pres">
      <dgm:prSet presAssocID="{68D6A940-A641-48EE-85C5-ABEC87118427}" presName="ParentText" presStyleLbl="node1" presStyleIdx="2" presStyleCnt="3" custScaleX="132022" custScaleY="77391" custLinFactNeighborX="-83303" custLinFactNeighborY="-61888">
        <dgm:presLayoutVars>
          <dgm:chMax val="1"/>
          <dgm:chPref val="1"/>
          <dgm:bulletEnabled val="1"/>
        </dgm:presLayoutVars>
      </dgm:prSet>
      <dgm:spPr/>
      <dgm:t>
        <a:bodyPr/>
        <a:lstStyle/>
        <a:p>
          <a:endParaRPr lang="ru-RU"/>
        </a:p>
      </dgm:t>
    </dgm:pt>
    <dgm:pt modelId="{6E91EC99-C471-404F-BFB3-DE24B4FD49A6}" type="pres">
      <dgm:prSet presAssocID="{68D6A940-A641-48EE-85C5-ABEC87118427}" presName="FinalChildText" presStyleLbl="revTx" presStyleIdx="2" presStyleCnt="3" custScaleX="244835" custLinFactNeighborX="-19125" custLinFactNeighborY="-72157">
        <dgm:presLayoutVars>
          <dgm:chMax val="0"/>
          <dgm:chPref val="0"/>
          <dgm:bulletEnabled val="1"/>
        </dgm:presLayoutVars>
      </dgm:prSet>
      <dgm:spPr/>
      <dgm:t>
        <a:bodyPr/>
        <a:lstStyle/>
        <a:p>
          <a:endParaRPr lang="ru-RU"/>
        </a:p>
      </dgm:t>
    </dgm:pt>
  </dgm:ptLst>
  <dgm:cxnLst>
    <dgm:cxn modelId="{A2B27D4E-47FC-43B7-87F3-E2FF15169800}" srcId="{83788195-860C-4324-8207-9BF0E747840C}" destId="{68D6A940-A641-48EE-85C5-ABEC87118427}" srcOrd="2" destOrd="0" parTransId="{59F6A6E6-3D26-4F05-9B9A-86FF6B74A024}" sibTransId="{14974FBB-5C72-4AC3-B99F-2133F255DED6}"/>
    <dgm:cxn modelId="{8EE50F94-F241-415F-867C-B989B0460116}" srcId="{83788195-860C-4324-8207-9BF0E747840C}" destId="{973E0A98-5F6B-4637-BC4B-DC6A57247B44}" srcOrd="0" destOrd="0" parTransId="{AD76C225-A4A0-4420-88A1-2F3A8B879B77}" sibTransId="{C5655C01-E3DE-45F7-BC31-A92FE45C5930}"/>
    <dgm:cxn modelId="{1988A5A6-ACC9-47DB-B393-4CFFDAA653E6}" srcId="{83788195-860C-4324-8207-9BF0E747840C}" destId="{6171B125-E694-43A2-8544-C3A6CC983A70}" srcOrd="1" destOrd="0" parTransId="{672687D8-7446-474A-9034-C4C2DD29CC1D}" sibTransId="{C586C4B7-6216-4B09-98AA-D49D561164D2}"/>
    <dgm:cxn modelId="{E11E6ED7-D78C-4762-81FE-B8E7A57BF9D2}" type="presOf" srcId="{973E0A98-5F6B-4637-BC4B-DC6A57247B44}" destId="{59B821DE-6F62-4A37-AEC2-13B85E1BB126}" srcOrd="0" destOrd="0" presId="urn:microsoft.com/office/officeart/2005/8/layout/StepDownProcess"/>
    <dgm:cxn modelId="{1FBF43E7-E9EC-41C5-B7F2-A30B6C1D19AC}" type="presOf" srcId="{6171B125-E694-43A2-8544-C3A6CC983A70}" destId="{97BD4637-B66B-4944-8828-334EFEBD0708}" srcOrd="0" destOrd="0" presId="urn:microsoft.com/office/officeart/2005/8/layout/StepDownProcess"/>
    <dgm:cxn modelId="{357AEA2B-7470-4619-81F2-C474FE91125E}" type="presOf" srcId="{68D6A940-A641-48EE-85C5-ABEC87118427}" destId="{79360FBA-6B20-4DF3-9453-948F6A733E2A}" srcOrd="0" destOrd="0" presId="urn:microsoft.com/office/officeart/2005/8/layout/StepDownProcess"/>
    <dgm:cxn modelId="{FB5B7D7A-4B49-436D-8994-19FC0F466AD3}" srcId="{6171B125-E694-43A2-8544-C3A6CC983A70}" destId="{77119687-A6AB-40E0-AD29-F3BAA454DD0A}" srcOrd="0" destOrd="0" parTransId="{A93FB74C-DE7F-481F-9425-6DDFACAAE086}" sibTransId="{67C28C03-F84D-4520-AC18-F0E186B078B2}"/>
    <dgm:cxn modelId="{9BDE7896-F087-428F-AD50-510190C2FF5F}" type="presOf" srcId="{83788195-860C-4324-8207-9BF0E747840C}" destId="{5FDA449C-C079-4056-9795-D6F5B770C01B}" srcOrd="0" destOrd="0" presId="urn:microsoft.com/office/officeart/2005/8/layout/StepDownProcess"/>
    <dgm:cxn modelId="{25F56BED-012F-4F74-8DFE-65ED1CF13657}" type="presOf" srcId="{8881A435-D9B5-4940-8413-A7E624B72A95}" destId="{6E91EC99-C471-404F-BFB3-DE24B4FD49A6}" srcOrd="0" destOrd="0" presId="urn:microsoft.com/office/officeart/2005/8/layout/StepDownProcess"/>
    <dgm:cxn modelId="{D665070C-3BFE-47B7-81C3-2185A83E4C31}" type="presOf" srcId="{77119687-A6AB-40E0-AD29-F3BAA454DD0A}" destId="{FA2B4AAA-58EE-4188-A1BA-DF13A19CC63F}" srcOrd="0" destOrd="0" presId="urn:microsoft.com/office/officeart/2005/8/layout/StepDownProcess"/>
    <dgm:cxn modelId="{E5A57D5E-1FD3-4312-BFFC-945CBA6C3B64}" srcId="{68D6A940-A641-48EE-85C5-ABEC87118427}" destId="{8881A435-D9B5-4940-8413-A7E624B72A95}" srcOrd="0" destOrd="0" parTransId="{3F671E8D-6CFB-42BD-BE43-ABD0D8CE0693}" sibTransId="{6EE15A4D-533C-4D20-870E-D54C655C5382}"/>
    <dgm:cxn modelId="{EFFD2D90-9F18-4E05-9D7A-5EFE214B2FF1}" type="presParOf" srcId="{5FDA449C-C079-4056-9795-D6F5B770C01B}" destId="{7C6C5E87-9A54-444D-BEB1-EB1DBCCDD389}" srcOrd="0" destOrd="0" presId="urn:microsoft.com/office/officeart/2005/8/layout/StepDownProcess"/>
    <dgm:cxn modelId="{FE622719-DE9B-4B75-8C10-76D0A9CDDDD4}" type="presParOf" srcId="{7C6C5E87-9A54-444D-BEB1-EB1DBCCDD389}" destId="{4EDF1A20-3269-4EB1-8C46-18186FAE6EEE}" srcOrd="0" destOrd="0" presId="urn:microsoft.com/office/officeart/2005/8/layout/StepDownProcess"/>
    <dgm:cxn modelId="{4F772297-BEF7-41E8-81F5-95DBA6107B07}" type="presParOf" srcId="{7C6C5E87-9A54-444D-BEB1-EB1DBCCDD389}" destId="{59B821DE-6F62-4A37-AEC2-13B85E1BB126}" srcOrd="1" destOrd="0" presId="urn:microsoft.com/office/officeart/2005/8/layout/StepDownProcess"/>
    <dgm:cxn modelId="{64A8925E-FC2A-4B26-87CE-BC3C60F4E76B}" type="presParOf" srcId="{7C6C5E87-9A54-444D-BEB1-EB1DBCCDD389}" destId="{90344C15-99F2-4779-947F-27106354CD1D}" srcOrd="2" destOrd="0" presId="urn:microsoft.com/office/officeart/2005/8/layout/StepDownProcess"/>
    <dgm:cxn modelId="{8BE4776A-1336-4B7F-8033-99A30DE590D2}" type="presParOf" srcId="{5FDA449C-C079-4056-9795-D6F5B770C01B}" destId="{BE04A7C9-9855-4612-AD33-E8E8E3B1CBEA}" srcOrd="1" destOrd="0" presId="urn:microsoft.com/office/officeart/2005/8/layout/StepDownProcess"/>
    <dgm:cxn modelId="{B9807607-B80C-4837-BA97-5D620199370C}" type="presParOf" srcId="{5FDA449C-C079-4056-9795-D6F5B770C01B}" destId="{1607F51A-9D7B-4FF3-B560-F520A99545F9}" srcOrd="2" destOrd="0" presId="urn:microsoft.com/office/officeart/2005/8/layout/StepDownProcess"/>
    <dgm:cxn modelId="{4942378B-F3F4-467A-9C8B-3261FE310EC5}" type="presParOf" srcId="{1607F51A-9D7B-4FF3-B560-F520A99545F9}" destId="{2D66ECCA-4AA7-4B94-B3B3-E68FE3359D3A}" srcOrd="0" destOrd="0" presId="urn:microsoft.com/office/officeart/2005/8/layout/StepDownProcess"/>
    <dgm:cxn modelId="{C25D7861-460C-4B30-B883-7AA1AA42B442}" type="presParOf" srcId="{1607F51A-9D7B-4FF3-B560-F520A99545F9}" destId="{97BD4637-B66B-4944-8828-334EFEBD0708}" srcOrd="1" destOrd="0" presId="urn:microsoft.com/office/officeart/2005/8/layout/StepDownProcess"/>
    <dgm:cxn modelId="{9BF13766-0402-4041-AA54-9D4739D560CC}" type="presParOf" srcId="{1607F51A-9D7B-4FF3-B560-F520A99545F9}" destId="{FA2B4AAA-58EE-4188-A1BA-DF13A19CC63F}" srcOrd="2" destOrd="0" presId="urn:microsoft.com/office/officeart/2005/8/layout/StepDownProcess"/>
    <dgm:cxn modelId="{7B3D7465-0901-47E4-BCEB-E9F346C5FCC4}" type="presParOf" srcId="{5FDA449C-C079-4056-9795-D6F5B770C01B}" destId="{9459FDFF-B79F-4C5B-A69E-7EAF00A0DFFC}" srcOrd="3" destOrd="0" presId="urn:microsoft.com/office/officeart/2005/8/layout/StepDownProcess"/>
    <dgm:cxn modelId="{325214E1-4840-420A-8185-DBCC79B1D993}" type="presParOf" srcId="{5FDA449C-C079-4056-9795-D6F5B770C01B}" destId="{7F8031B6-AB6A-4C0D-86EB-7EB631E0F19F}" srcOrd="4" destOrd="0" presId="urn:microsoft.com/office/officeart/2005/8/layout/StepDownProcess"/>
    <dgm:cxn modelId="{BAD70E3A-6AAE-45D6-B0A2-1434A7228C0B}" type="presParOf" srcId="{7F8031B6-AB6A-4C0D-86EB-7EB631E0F19F}" destId="{79360FBA-6B20-4DF3-9453-948F6A733E2A}" srcOrd="0" destOrd="0" presId="urn:microsoft.com/office/officeart/2005/8/layout/StepDownProcess"/>
    <dgm:cxn modelId="{9C0170D4-C752-43FF-B2EE-F7C8D909CEF8}" type="presParOf" srcId="{7F8031B6-AB6A-4C0D-86EB-7EB631E0F19F}" destId="{6E91EC99-C471-404F-BFB3-DE24B4FD49A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6D4AB-43CF-43B7-9B5C-F983A9B94E48}">
      <dsp:nvSpPr>
        <dsp:cNvPr id="0" name=""/>
        <dsp:cNvSpPr/>
      </dsp:nvSpPr>
      <dsp:spPr>
        <a:xfrm>
          <a:off x="427910" y="2728"/>
          <a:ext cx="3298477" cy="197908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 банках и банковской деятельности»</a:t>
          </a:r>
          <a:endParaRPr lang="ru-RU" sz="2000" kern="1200" dirty="0"/>
        </a:p>
      </dsp:txBody>
      <dsp:txXfrm>
        <a:off x="427910" y="2728"/>
        <a:ext cx="3298477" cy="1979086"/>
      </dsp:txXfrm>
    </dsp:sp>
    <dsp:sp modelId="{3C4A43FD-EAAF-4D86-B8A9-E69807DDCFC8}">
      <dsp:nvSpPr>
        <dsp:cNvPr id="0" name=""/>
        <dsp:cNvSpPr/>
      </dsp:nvSpPr>
      <dsp:spPr>
        <a:xfrm>
          <a:off x="408746" y="2296549"/>
          <a:ext cx="3298477" cy="197908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 Центральном банке Российской Федерации (Банке России)»</a:t>
          </a:r>
          <a:endParaRPr lang="ru-RU" sz="2000" kern="1200" dirty="0"/>
        </a:p>
      </dsp:txBody>
      <dsp:txXfrm>
        <a:off x="408746" y="2296549"/>
        <a:ext cx="3298477" cy="1979086"/>
      </dsp:txXfrm>
    </dsp:sp>
    <dsp:sp modelId="{3603833B-2E38-4C98-B50C-4F5E6E3AEEF0}">
      <dsp:nvSpPr>
        <dsp:cNvPr id="0" name=""/>
        <dsp:cNvSpPr/>
      </dsp:nvSpPr>
      <dsp:spPr>
        <a:xfrm>
          <a:off x="7684561" y="2728"/>
          <a:ext cx="3298477" cy="197908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 негосударственных пенсионных фондах»</a:t>
          </a:r>
          <a:endParaRPr lang="ru-RU" sz="2000" kern="1200" dirty="0"/>
        </a:p>
      </dsp:txBody>
      <dsp:txXfrm>
        <a:off x="7684561" y="2728"/>
        <a:ext cx="3298477" cy="1979086"/>
      </dsp:txXfrm>
    </dsp:sp>
    <dsp:sp modelId="{C4D36A73-B3B8-403C-964D-24142E7D2D11}">
      <dsp:nvSpPr>
        <dsp:cNvPr id="0" name=""/>
        <dsp:cNvSpPr/>
      </dsp:nvSpPr>
      <dsp:spPr>
        <a:xfrm>
          <a:off x="4081172" y="64291"/>
          <a:ext cx="3298477" cy="197908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«Об организации страхового дела в Российской Федерации»</a:t>
          </a:r>
          <a:endParaRPr lang="ru-RU" sz="2000" kern="1200" dirty="0"/>
        </a:p>
      </dsp:txBody>
      <dsp:txXfrm>
        <a:off x="4081172" y="64291"/>
        <a:ext cx="3298477" cy="1979086"/>
      </dsp:txXfrm>
    </dsp:sp>
    <dsp:sp modelId="{885C2331-7A1F-4842-9FC6-D13599688E7A}">
      <dsp:nvSpPr>
        <dsp:cNvPr id="0" name=""/>
        <dsp:cNvSpPr/>
      </dsp:nvSpPr>
      <dsp:spPr>
        <a:xfrm>
          <a:off x="4056236" y="2311663"/>
          <a:ext cx="3298477" cy="197908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«Об инвестиционных фондах»</a:t>
          </a:r>
          <a:endParaRPr lang="ru-RU" sz="2000" kern="1200" dirty="0"/>
        </a:p>
      </dsp:txBody>
      <dsp:txXfrm>
        <a:off x="4056236" y="2311663"/>
        <a:ext cx="3298477" cy="1979086"/>
      </dsp:txXfrm>
    </dsp:sp>
    <dsp:sp modelId="{8C1FFB27-71DC-41C5-9008-37D2432ED4F3}">
      <dsp:nvSpPr>
        <dsp:cNvPr id="0" name=""/>
        <dsp:cNvSpPr/>
      </dsp:nvSpPr>
      <dsp:spPr>
        <a:xfrm>
          <a:off x="7684561" y="2311663"/>
          <a:ext cx="3298477" cy="197908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 микрофинансовой деятельности и микрофинансовых организациях»</a:t>
          </a:r>
          <a:endParaRPr lang="ru-RU" sz="2000" kern="1200" dirty="0"/>
        </a:p>
      </dsp:txBody>
      <dsp:txXfrm>
        <a:off x="7684561" y="2311663"/>
        <a:ext cx="3298477" cy="1979086"/>
      </dsp:txXfrm>
    </dsp:sp>
    <dsp:sp modelId="{1DF32807-B7DC-4DC5-8D8A-DAA5B7CE90D6}">
      <dsp:nvSpPr>
        <dsp:cNvPr id="0" name=""/>
        <dsp:cNvSpPr/>
      </dsp:nvSpPr>
      <dsp:spPr>
        <a:xfrm>
          <a:off x="2242073" y="4620597"/>
          <a:ext cx="3298477" cy="197908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 противодействии легализации (отмыванию) доходов, полученных преступным путем, и финансированию терроризма»</a:t>
          </a:r>
          <a:endParaRPr lang="ru-RU" sz="2000" kern="1200" dirty="0"/>
        </a:p>
      </dsp:txBody>
      <dsp:txXfrm>
        <a:off x="2242073" y="4620597"/>
        <a:ext cx="3298477" cy="1979086"/>
      </dsp:txXfrm>
    </dsp:sp>
    <dsp:sp modelId="{E0681E4B-CBE2-44C5-AC12-F70E6BB09774}">
      <dsp:nvSpPr>
        <dsp:cNvPr id="0" name=""/>
        <dsp:cNvSpPr/>
      </dsp:nvSpPr>
      <dsp:spPr>
        <a:xfrm>
          <a:off x="5870398" y="4620597"/>
          <a:ext cx="3298477" cy="197908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a:t>
          </a:r>
          <a:r>
            <a:rPr lang="ru-RU" sz="2000" b="0" i="0" kern="1200" dirty="0" smtClean="0"/>
            <a:t>О несостоятельности (банкротстве)</a:t>
          </a:r>
          <a:r>
            <a:rPr lang="ru-RU" sz="2000" kern="1200" dirty="0" smtClean="0"/>
            <a:t>»</a:t>
          </a:r>
          <a:endParaRPr lang="ru-RU" sz="2000" kern="1200" dirty="0"/>
        </a:p>
      </dsp:txBody>
      <dsp:txXfrm>
        <a:off x="5870398" y="4620597"/>
        <a:ext cx="3298477" cy="1979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B68A-8F3C-4C84-8EC0-78ACA2EA7325}">
      <dsp:nvSpPr>
        <dsp:cNvPr id="0" name=""/>
        <dsp:cNvSpPr/>
      </dsp:nvSpPr>
      <dsp:spPr>
        <a:xfrm>
          <a:off x="0" y="879942"/>
          <a:ext cx="11439582" cy="8568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179E1-87E6-4333-B9F5-FD7DFEA5E839}">
      <dsp:nvSpPr>
        <dsp:cNvPr id="0" name=""/>
        <dsp:cNvSpPr/>
      </dsp:nvSpPr>
      <dsp:spPr>
        <a:xfrm>
          <a:off x="571979" y="89885"/>
          <a:ext cx="9920188" cy="129189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672" tIns="0" rIns="302672" bIns="0" numCol="1" spcCol="1270" anchor="ctr" anchorCtr="0">
          <a:noAutofit/>
        </a:bodyPr>
        <a:lstStyle/>
        <a:p>
          <a:pPr lvl="0" algn="ctr" defTabSz="711200">
            <a:lnSpc>
              <a:spcPct val="150000"/>
            </a:lnSpc>
            <a:spcBef>
              <a:spcPct val="0"/>
            </a:spcBef>
            <a:spcAft>
              <a:spcPct val="35000"/>
            </a:spcAft>
          </a:pPr>
          <a:r>
            <a:rPr lang="ru-RU" sz="1600" b="1" kern="1200" dirty="0" smtClean="0"/>
            <a:t>Внедрен кросс-секторальный подход к контролю деловой репутации руководителей и владельцев финансовых организаций</a:t>
          </a:r>
          <a:r>
            <a:rPr lang="ru-RU" sz="1600" kern="1200" dirty="0" smtClean="0"/>
            <a:t> </a:t>
          </a:r>
          <a:endParaRPr lang="ru-RU" sz="1600" b="1" kern="1200" dirty="0">
            <a:solidFill>
              <a:schemeClr val="bg1"/>
            </a:solidFill>
          </a:endParaRPr>
        </a:p>
      </dsp:txBody>
      <dsp:txXfrm>
        <a:off x="635044" y="152950"/>
        <a:ext cx="9794058" cy="1165766"/>
      </dsp:txXfrm>
    </dsp:sp>
    <dsp:sp modelId="{6DDBC33E-BE28-4E16-ADFA-45A44D4D2858}">
      <dsp:nvSpPr>
        <dsp:cNvPr id="0" name=""/>
        <dsp:cNvSpPr/>
      </dsp:nvSpPr>
      <dsp:spPr>
        <a:xfrm>
          <a:off x="0" y="3345487"/>
          <a:ext cx="11439582" cy="8568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4136E-ECB5-45CB-BD5B-31F17C7B8D43}">
      <dsp:nvSpPr>
        <dsp:cNvPr id="0" name=""/>
        <dsp:cNvSpPr/>
      </dsp:nvSpPr>
      <dsp:spPr>
        <a:xfrm>
          <a:off x="571979" y="1920342"/>
          <a:ext cx="9920268" cy="19269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672" tIns="0" rIns="302672" bIns="0" numCol="1" spcCol="1270" anchor="ctr" anchorCtr="0">
          <a:noAutofit/>
        </a:bodyPr>
        <a:lstStyle/>
        <a:p>
          <a:pPr lvl="0" algn="ctr" defTabSz="711200">
            <a:lnSpc>
              <a:spcPct val="150000"/>
            </a:lnSpc>
            <a:spcBef>
              <a:spcPct val="0"/>
            </a:spcBef>
            <a:spcAft>
              <a:spcPts val="0"/>
            </a:spcAft>
          </a:pPr>
          <a:r>
            <a:rPr lang="ru-RU" sz="1600" b="1" kern="1200" dirty="0" smtClean="0"/>
            <a:t>Введено регулирование приобретения крупных пакетов акций (долей) и установление контроля в отношении владельцев крупных пакетов акций (долей) финансовых организаций</a:t>
          </a:r>
          <a:r>
            <a:rPr lang="ru-RU" sz="1600" kern="1200" dirty="0" smtClean="0"/>
            <a:t> </a:t>
          </a:r>
          <a:endParaRPr lang="ru-RU" sz="1600" kern="1200" dirty="0">
            <a:solidFill>
              <a:schemeClr val="bg1"/>
            </a:solidFill>
          </a:endParaRPr>
        </a:p>
      </dsp:txBody>
      <dsp:txXfrm>
        <a:off x="666047" y="2014410"/>
        <a:ext cx="9732132" cy="1738849"/>
      </dsp:txXfrm>
    </dsp:sp>
    <dsp:sp modelId="{CFA2D7EC-44CA-4E17-A2CF-BC9311787BBB}">
      <dsp:nvSpPr>
        <dsp:cNvPr id="0" name=""/>
        <dsp:cNvSpPr/>
      </dsp:nvSpPr>
      <dsp:spPr>
        <a:xfrm>
          <a:off x="0" y="5622431"/>
          <a:ext cx="11439582" cy="8568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7A14C-7823-494A-A04E-162155B61ACB}">
      <dsp:nvSpPr>
        <dsp:cNvPr id="0" name=""/>
        <dsp:cNvSpPr/>
      </dsp:nvSpPr>
      <dsp:spPr>
        <a:xfrm>
          <a:off x="571979" y="4385887"/>
          <a:ext cx="9950457" cy="173838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672" tIns="0" rIns="302672" bIns="0" numCol="1" spcCol="1270" anchor="ctr" anchorCtr="0">
          <a:noAutofit/>
        </a:bodyPr>
        <a:lstStyle/>
        <a:p>
          <a:pPr lvl="0" algn="ctr" defTabSz="711200">
            <a:lnSpc>
              <a:spcPct val="150000"/>
            </a:lnSpc>
            <a:spcBef>
              <a:spcPct val="0"/>
            </a:spcBef>
            <a:spcAft>
              <a:spcPts val="0"/>
            </a:spcAft>
          </a:pPr>
          <a:r>
            <a:rPr lang="ru-RU" sz="1600" b="1" kern="1200" dirty="0" smtClean="0"/>
            <a:t>Введены требования к лицам, имеющим право (прямо или косвенно либо совместно с иными лицами) распоряжаться более 10% акций (долей), составляющих УК финансовых организаций </a:t>
          </a:r>
          <a:endParaRPr lang="ru-RU" sz="1600" kern="1200" dirty="0">
            <a:solidFill>
              <a:schemeClr val="bg1"/>
            </a:solidFill>
          </a:endParaRPr>
        </a:p>
      </dsp:txBody>
      <dsp:txXfrm>
        <a:off x="656840" y="4470748"/>
        <a:ext cx="9780735" cy="1568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B68A-8F3C-4C84-8EC0-78ACA2EA7325}">
      <dsp:nvSpPr>
        <dsp:cNvPr id="0" name=""/>
        <dsp:cNvSpPr/>
      </dsp:nvSpPr>
      <dsp:spPr>
        <a:xfrm>
          <a:off x="0" y="1890646"/>
          <a:ext cx="12059908" cy="5292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179E1-87E6-4333-B9F5-FD7DFEA5E839}">
      <dsp:nvSpPr>
        <dsp:cNvPr id="0" name=""/>
        <dsp:cNvSpPr/>
      </dsp:nvSpPr>
      <dsp:spPr>
        <a:xfrm>
          <a:off x="382660" y="132179"/>
          <a:ext cx="11466111" cy="21593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085" tIns="0" rIns="319085" bIns="0" numCol="1" spcCol="1270" anchor="ctr" anchorCtr="0">
          <a:noAutofit/>
        </a:bodyPr>
        <a:lstStyle/>
        <a:p>
          <a:pPr lvl="0" algn="ctr" defTabSz="711200">
            <a:lnSpc>
              <a:spcPct val="150000"/>
            </a:lnSpc>
            <a:spcBef>
              <a:spcPct val="0"/>
            </a:spcBef>
            <a:spcAft>
              <a:spcPct val="35000"/>
            </a:spcAft>
          </a:pPr>
          <a:r>
            <a:rPr lang="ru-RU" sz="1600" b="1" kern="1200" dirty="0" smtClean="0"/>
            <a:t>Расширен перечень должностных лиц финансовых организаций, к которым предъявляются квалификационные требования и требования к деловой репутации, а также расширен сам перечень критериев оценки указанным требованиям </a:t>
          </a:r>
          <a:endParaRPr lang="ru-RU" sz="1600" b="1" kern="1200" dirty="0">
            <a:solidFill>
              <a:schemeClr val="bg1"/>
            </a:solidFill>
          </a:endParaRPr>
        </a:p>
      </dsp:txBody>
      <dsp:txXfrm>
        <a:off x="488070" y="237589"/>
        <a:ext cx="11255291" cy="1948522"/>
      </dsp:txXfrm>
    </dsp:sp>
    <dsp:sp modelId="{6DDBC33E-BE28-4E16-ADFA-45A44D4D2858}">
      <dsp:nvSpPr>
        <dsp:cNvPr id="0" name=""/>
        <dsp:cNvSpPr/>
      </dsp:nvSpPr>
      <dsp:spPr>
        <a:xfrm>
          <a:off x="0" y="3019672"/>
          <a:ext cx="12059908" cy="5292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4136E-ECB5-45CB-BD5B-31F17C7B8D43}">
      <dsp:nvSpPr>
        <dsp:cNvPr id="0" name=""/>
        <dsp:cNvSpPr/>
      </dsp:nvSpPr>
      <dsp:spPr>
        <a:xfrm>
          <a:off x="386911" y="2624162"/>
          <a:ext cx="11465325" cy="65091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085" tIns="0" rIns="319085" bIns="0" numCol="1" spcCol="1270" anchor="ctr" anchorCtr="0">
          <a:noAutofit/>
        </a:bodyPr>
        <a:lstStyle/>
        <a:p>
          <a:pPr lvl="0" algn="ctr" defTabSz="711200">
            <a:lnSpc>
              <a:spcPct val="90000"/>
            </a:lnSpc>
            <a:spcBef>
              <a:spcPct val="0"/>
            </a:spcBef>
            <a:spcAft>
              <a:spcPct val="35000"/>
            </a:spcAft>
          </a:pPr>
          <a:r>
            <a:rPr lang="ru-RU" sz="1600" b="1" kern="1200" dirty="0" smtClean="0"/>
            <a:t>Введено регулирование процедуры назначения лиц на должности </a:t>
          </a:r>
          <a:endParaRPr lang="ru-RU" sz="1600" kern="1200" dirty="0">
            <a:solidFill>
              <a:schemeClr val="bg1"/>
            </a:solidFill>
          </a:endParaRPr>
        </a:p>
      </dsp:txBody>
      <dsp:txXfrm>
        <a:off x="418686" y="2655937"/>
        <a:ext cx="11401775" cy="587366"/>
      </dsp:txXfrm>
    </dsp:sp>
    <dsp:sp modelId="{CFA2D7EC-44CA-4E17-A2CF-BC9311787BBB}">
      <dsp:nvSpPr>
        <dsp:cNvPr id="0" name=""/>
        <dsp:cNvSpPr/>
      </dsp:nvSpPr>
      <dsp:spPr>
        <a:xfrm>
          <a:off x="0" y="4911788"/>
          <a:ext cx="12059908" cy="546436"/>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7A14C-7823-494A-A04E-162155B61ACB}">
      <dsp:nvSpPr>
        <dsp:cNvPr id="0" name=""/>
        <dsp:cNvSpPr/>
      </dsp:nvSpPr>
      <dsp:spPr>
        <a:xfrm>
          <a:off x="382720" y="3581663"/>
          <a:ext cx="11467915" cy="161402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085" tIns="0" rIns="319085" bIns="0" numCol="1" spcCol="1270" anchor="ctr" anchorCtr="0">
          <a:noAutofit/>
        </a:bodyPr>
        <a:lstStyle/>
        <a:p>
          <a:pPr lvl="0" algn="ctr" defTabSz="711200">
            <a:lnSpc>
              <a:spcPct val="100000"/>
            </a:lnSpc>
            <a:spcBef>
              <a:spcPct val="0"/>
            </a:spcBef>
            <a:spcAft>
              <a:spcPct val="35000"/>
            </a:spcAft>
          </a:pPr>
          <a:r>
            <a:rPr lang="ru-RU" sz="1600" b="1" kern="1200" dirty="0" smtClean="0"/>
            <a:t>Установлено право Банка России требовать замены должностных лиц организации в случае их несоответствия квалификационным требованиям  и (или) требованиям к деловой репутации</a:t>
          </a:r>
          <a:endParaRPr lang="ru-RU" sz="1600" kern="1200" dirty="0">
            <a:solidFill>
              <a:schemeClr val="bg1"/>
            </a:solidFill>
          </a:endParaRPr>
        </a:p>
      </dsp:txBody>
      <dsp:txXfrm>
        <a:off x="461510" y="3660453"/>
        <a:ext cx="11310335" cy="1456449"/>
      </dsp:txXfrm>
    </dsp:sp>
    <dsp:sp modelId="{62D2D6DD-0FD6-4B13-8B94-F2CB07B7C3BF}">
      <dsp:nvSpPr>
        <dsp:cNvPr id="0" name=""/>
        <dsp:cNvSpPr/>
      </dsp:nvSpPr>
      <dsp:spPr>
        <a:xfrm>
          <a:off x="0" y="6406731"/>
          <a:ext cx="12059908" cy="5292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AAC89-F16F-4993-97DC-A2654A85DC18}">
      <dsp:nvSpPr>
        <dsp:cNvPr id="0" name=""/>
        <dsp:cNvSpPr/>
      </dsp:nvSpPr>
      <dsp:spPr>
        <a:xfrm>
          <a:off x="382720" y="5584648"/>
          <a:ext cx="11467915" cy="114506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085" tIns="0" rIns="319085" bIns="0" numCol="1" spcCol="1270" anchor="ctr" anchorCtr="0">
          <a:noAutofit/>
        </a:bodyPr>
        <a:lstStyle/>
        <a:p>
          <a:pPr lvl="0" algn="ctr" defTabSz="711200">
            <a:lnSpc>
              <a:spcPct val="150000"/>
            </a:lnSpc>
            <a:spcBef>
              <a:spcPct val="0"/>
            </a:spcBef>
            <a:spcAft>
              <a:spcPct val="35000"/>
            </a:spcAft>
          </a:pPr>
          <a:r>
            <a:rPr lang="ru-RU" sz="1600" b="1" kern="1200" dirty="0" smtClean="0"/>
            <a:t>Расширен перечень организаций, замещение должностей в которых не может совмещаться с занятием должности руководителя финансовой организации  </a:t>
          </a:r>
          <a:endParaRPr lang="ru-RU" sz="1600" kern="1200" dirty="0">
            <a:solidFill>
              <a:schemeClr val="bg1"/>
            </a:solidFill>
          </a:endParaRPr>
        </a:p>
      </dsp:txBody>
      <dsp:txXfrm>
        <a:off x="438618" y="5640546"/>
        <a:ext cx="11356119" cy="1033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B68A-8F3C-4C84-8EC0-78ACA2EA7325}">
      <dsp:nvSpPr>
        <dsp:cNvPr id="0" name=""/>
        <dsp:cNvSpPr/>
      </dsp:nvSpPr>
      <dsp:spPr>
        <a:xfrm>
          <a:off x="0" y="1372033"/>
          <a:ext cx="11439582" cy="6552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179E1-87E6-4333-B9F5-FD7DFEA5E839}">
      <dsp:nvSpPr>
        <dsp:cNvPr id="0" name=""/>
        <dsp:cNvSpPr/>
      </dsp:nvSpPr>
      <dsp:spPr>
        <a:xfrm>
          <a:off x="326897" y="142328"/>
          <a:ext cx="10745702" cy="16641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672" tIns="0" rIns="302672" bIns="0" numCol="1" spcCol="1270" anchor="ctr" anchorCtr="0">
          <a:noAutofit/>
        </a:bodyPr>
        <a:lstStyle/>
        <a:p>
          <a:pPr lvl="0" algn="ctr" defTabSz="711200">
            <a:lnSpc>
              <a:spcPct val="150000"/>
            </a:lnSpc>
            <a:spcBef>
              <a:spcPct val="0"/>
            </a:spcBef>
            <a:spcAft>
              <a:spcPct val="35000"/>
            </a:spcAft>
          </a:pPr>
          <a:r>
            <a:rPr lang="ru-RU" sz="1600" b="1" kern="1200" dirty="0" smtClean="0"/>
            <a:t>Введено право лица запросить информацию о наличии сведений о нем в базе данных лиц с неудовлетворительной деловой репутацией</a:t>
          </a:r>
          <a:endParaRPr lang="ru-RU" sz="1600" b="1" kern="1200" dirty="0">
            <a:solidFill>
              <a:schemeClr val="bg1"/>
            </a:solidFill>
          </a:endParaRPr>
        </a:p>
      </dsp:txBody>
      <dsp:txXfrm>
        <a:off x="408135" y="223566"/>
        <a:ext cx="10583226" cy="1501683"/>
      </dsp:txXfrm>
    </dsp:sp>
    <dsp:sp modelId="{6DDBC33E-BE28-4E16-ADFA-45A44D4D2858}">
      <dsp:nvSpPr>
        <dsp:cNvPr id="0" name=""/>
        <dsp:cNvSpPr/>
      </dsp:nvSpPr>
      <dsp:spPr>
        <a:xfrm>
          <a:off x="0" y="3247695"/>
          <a:ext cx="11439582" cy="6552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4136E-ECB5-45CB-BD5B-31F17C7B8D43}">
      <dsp:nvSpPr>
        <dsp:cNvPr id="0" name=""/>
        <dsp:cNvSpPr/>
      </dsp:nvSpPr>
      <dsp:spPr>
        <a:xfrm>
          <a:off x="303549" y="2167633"/>
          <a:ext cx="10745702" cy="14638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672" tIns="0" rIns="302672" bIns="0" numCol="1" spcCol="1270" anchor="ctr" anchorCtr="0">
          <a:noAutofit/>
        </a:bodyPr>
        <a:lstStyle/>
        <a:p>
          <a:pPr lvl="0" algn="ctr" defTabSz="711200">
            <a:lnSpc>
              <a:spcPct val="150000"/>
            </a:lnSpc>
            <a:spcBef>
              <a:spcPct val="0"/>
            </a:spcBef>
            <a:spcAft>
              <a:spcPct val="35000"/>
            </a:spcAft>
          </a:pPr>
          <a:r>
            <a:rPr lang="ru-RU" sz="1600" b="1" kern="1200" dirty="0" smtClean="0"/>
            <a:t>Введен институт обжалования признания Банком России лица не соответствующим требованиям к квалификации и (или) деловой репутации </a:t>
          </a:r>
          <a:endParaRPr lang="ru-RU" sz="1600" kern="1200" dirty="0">
            <a:solidFill>
              <a:schemeClr val="bg1"/>
            </a:solidFill>
          </a:endParaRPr>
        </a:p>
      </dsp:txBody>
      <dsp:txXfrm>
        <a:off x="375007" y="2239091"/>
        <a:ext cx="10602786" cy="1320905"/>
      </dsp:txXfrm>
    </dsp:sp>
    <dsp:sp modelId="{CFA2D7EC-44CA-4E17-A2CF-BC9311787BBB}">
      <dsp:nvSpPr>
        <dsp:cNvPr id="0" name=""/>
        <dsp:cNvSpPr/>
      </dsp:nvSpPr>
      <dsp:spPr>
        <a:xfrm>
          <a:off x="0" y="5822283"/>
          <a:ext cx="11439582" cy="655200"/>
        </a:xfrm>
        <a:prstGeom prst="rect">
          <a:avLst/>
        </a:prstGeom>
        <a:solidFill>
          <a:schemeClr val="accent2">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7A14C-7823-494A-A04E-162155B61ACB}">
      <dsp:nvSpPr>
        <dsp:cNvPr id="0" name=""/>
        <dsp:cNvSpPr/>
      </dsp:nvSpPr>
      <dsp:spPr>
        <a:xfrm>
          <a:off x="320479" y="4066650"/>
          <a:ext cx="10745702" cy="216274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672" tIns="0" rIns="302672" bIns="0" numCol="1" spcCol="1270" anchor="ctr" anchorCtr="0">
          <a:noAutofit/>
        </a:bodyPr>
        <a:lstStyle/>
        <a:p>
          <a:pPr lvl="0" algn="ctr" defTabSz="711200">
            <a:lnSpc>
              <a:spcPct val="100000"/>
            </a:lnSpc>
            <a:spcBef>
              <a:spcPct val="0"/>
            </a:spcBef>
            <a:spcAft>
              <a:spcPct val="35000"/>
            </a:spcAft>
          </a:pPr>
          <a:r>
            <a:rPr lang="ru-RU" sz="1600" b="1" kern="1200" dirty="0" smtClean="0"/>
            <a:t>Установлено требования о раскрытии  финансовыми организациями неограниченному кругу лиц информации о структуре и составе своих акционеров (участников), в том числе о лицах, под контролем либо значительным влиянием которых  они находятся </a:t>
          </a:r>
          <a:endParaRPr lang="ru-RU" sz="1600" kern="1200" dirty="0">
            <a:solidFill>
              <a:schemeClr val="bg1"/>
            </a:solidFill>
          </a:endParaRPr>
        </a:p>
      </dsp:txBody>
      <dsp:txXfrm>
        <a:off x="426056" y="4172227"/>
        <a:ext cx="10534548" cy="1951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98CB4-9939-46DD-A69A-1B4AEB628906}">
      <dsp:nvSpPr>
        <dsp:cNvPr id="0" name=""/>
        <dsp:cNvSpPr/>
      </dsp:nvSpPr>
      <dsp:spPr>
        <a:xfrm rot="16200000">
          <a:off x="1851" y="782042"/>
          <a:ext cx="4125515" cy="4125515"/>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Лицо вправе направить запрос в БР о представлении информации о наличии (отсутствии) сведений о нем в базе данных</a:t>
          </a:r>
          <a:endParaRPr lang="ru-RU" sz="2200" kern="1200" dirty="0"/>
        </a:p>
      </dsp:txBody>
      <dsp:txXfrm rot="5400000">
        <a:off x="1852" y="1813421"/>
        <a:ext cx="3403550" cy="2062757"/>
      </dsp:txXfrm>
    </dsp:sp>
    <dsp:sp modelId="{2A42F37D-D91A-4FB5-9426-3782F68F6154}">
      <dsp:nvSpPr>
        <dsp:cNvPr id="0" name=""/>
        <dsp:cNvSpPr/>
      </dsp:nvSpPr>
      <dsp:spPr>
        <a:xfrm rot="5400000">
          <a:off x="4407032" y="782042"/>
          <a:ext cx="4125515" cy="4125515"/>
        </a:xfrm>
        <a:prstGeom prst="downArrow">
          <a:avLst>
            <a:gd name="adj1" fmla="val 50000"/>
            <a:gd name="adj2" fmla="val 35000"/>
          </a:avLst>
        </a:prstGeom>
        <a:solidFill>
          <a:schemeClr val="accent5">
            <a:hueOff val="19759614"/>
            <a:satOff val="-28459"/>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БР в течение семи рабочих дней рассматривает запрос и направляет ответ заявителю</a:t>
          </a:r>
          <a:endParaRPr lang="ru-RU" sz="2200" kern="1200" dirty="0"/>
        </a:p>
      </dsp:txBody>
      <dsp:txXfrm rot="-5400000">
        <a:off x="5128998" y="1813421"/>
        <a:ext cx="3403550" cy="20627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DC118-0800-41EA-9011-3A73B805EC9A}">
      <dsp:nvSpPr>
        <dsp:cNvPr id="0" name=""/>
        <dsp:cNvSpPr/>
      </dsp:nvSpPr>
      <dsp:spPr>
        <a:xfrm>
          <a:off x="0" y="285623"/>
          <a:ext cx="2932275" cy="1587949"/>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kern="1200" dirty="0" smtClean="0"/>
            <a:t>Кто вправе обратиться с жалобой?</a:t>
          </a:r>
          <a:endParaRPr lang="ru-RU" sz="3500" kern="1200" dirty="0"/>
        </a:p>
      </dsp:txBody>
      <dsp:txXfrm>
        <a:off x="46509" y="332132"/>
        <a:ext cx="2839257" cy="1494931"/>
      </dsp:txXfrm>
    </dsp:sp>
    <dsp:sp modelId="{AECDAADA-FE74-48CC-AF51-2ED2A8FE6932}">
      <dsp:nvSpPr>
        <dsp:cNvPr id="0" name=""/>
        <dsp:cNvSpPr/>
      </dsp:nvSpPr>
      <dsp:spPr>
        <a:xfrm>
          <a:off x="293227" y="1873573"/>
          <a:ext cx="203070" cy="2374723"/>
        </a:xfrm>
        <a:custGeom>
          <a:avLst/>
          <a:gdLst/>
          <a:ahLst/>
          <a:cxnLst/>
          <a:rect l="0" t="0" r="0" b="0"/>
          <a:pathLst>
            <a:path>
              <a:moveTo>
                <a:pt x="0" y="0"/>
              </a:moveTo>
              <a:lnTo>
                <a:pt x="0" y="2374723"/>
              </a:lnTo>
              <a:lnTo>
                <a:pt x="203070" y="23747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086F9C-9EAE-46F9-8A6B-A8DF8CC98440}">
      <dsp:nvSpPr>
        <dsp:cNvPr id="0" name=""/>
        <dsp:cNvSpPr/>
      </dsp:nvSpPr>
      <dsp:spPr>
        <a:xfrm>
          <a:off x="496298" y="2073861"/>
          <a:ext cx="3135781" cy="4348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accent6">
                  <a:lumMod val="50000"/>
                </a:schemeClr>
              </a:solidFill>
            </a:rPr>
            <a:t>Лицо, к которому в соответствии с  Федеральным законом №281-ФЗ, предъявляются квалификационные требования и (или) требования к деловой репутации</a:t>
          </a:r>
          <a:endParaRPr lang="ru-RU" sz="2400" kern="1200" dirty="0">
            <a:solidFill>
              <a:schemeClr val="accent6">
                <a:lumMod val="50000"/>
              </a:schemeClr>
            </a:solidFill>
          </a:endParaRPr>
        </a:p>
      </dsp:txBody>
      <dsp:txXfrm>
        <a:off x="588142" y="2165705"/>
        <a:ext cx="2952093" cy="4165181"/>
      </dsp:txXfrm>
    </dsp:sp>
    <dsp:sp modelId="{9D9F4194-DB86-44BA-A7EE-121007FF5ABC}">
      <dsp:nvSpPr>
        <dsp:cNvPr id="0" name=""/>
        <dsp:cNvSpPr/>
      </dsp:nvSpPr>
      <dsp:spPr>
        <a:xfrm>
          <a:off x="3616886" y="285623"/>
          <a:ext cx="3175899" cy="1587949"/>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kern="1200" dirty="0" smtClean="0"/>
            <a:t>Куда следует направлять жалобу?</a:t>
          </a:r>
          <a:endParaRPr lang="ru-RU" sz="3500" kern="1200" dirty="0"/>
        </a:p>
      </dsp:txBody>
      <dsp:txXfrm>
        <a:off x="3663395" y="332132"/>
        <a:ext cx="3082881" cy="1494931"/>
      </dsp:txXfrm>
    </dsp:sp>
    <dsp:sp modelId="{AA3033E9-7FA4-4DF2-9332-57DAA0FDB2DC}">
      <dsp:nvSpPr>
        <dsp:cNvPr id="0" name=""/>
        <dsp:cNvSpPr/>
      </dsp:nvSpPr>
      <dsp:spPr>
        <a:xfrm>
          <a:off x="3934476" y="1873573"/>
          <a:ext cx="111690" cy="1190962"/>
        </a:xfrm>
        <a:custGeom>
          <a:avLst/>
          <a:gdLst/>
          <a:ahLst/>
          <a:cxnLst/>
          <a:rect l="0" t="0" r="0" b="0"/>
          <a:pathLst>
            <a:path>
              <a:moveTo>
                <a:pt x="0" y="0"/>
              </a:moveTo>
              <a:lnTo>
                <a:pt x="0" y="1190962"/>
              </a:lnTo>
              <a:lnTo>
                <a:pt x="111690" y="11909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13B58-E3E0-46B0-9BF4-9422ECF01CD0}">
      <dsp:nvSpPr>
        <dsp:cNvPr id="0" name=""/>
        <dsp:cNvSpPr/>
      </dsp:nvSpPr>
      <dsp:spPr>
        <a:xfrm>
          <a:off x="4046166" y="2270560"/>
          <a:ext cx="2540719" cy="15879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accent6">
                  <a:lumMod val="50000"/>
                </a:schemeClr>
              </a:solidFill>
            </a:rPr>
            <a:t>В Комиссию Банка России по рассмотрению жалоб</a:t>
          </a:r>
          <a:endParaRPr lang="ru-RU" sz="2400" kern="1200" dirty="0">
            <a:solidFill>
              <a:schemeClr val="accent6">
                <a:lumMod val="50000"/>
              </a:schemeClr>
            </a:solidFill>
          </a:endParaRPr>
        </a:p>
      </dsp:txBody>
      <dsp:txXfrm>
        <a:off x="4092675" y="2317069"/>
        <a:ext cx="2447701" cy="1494931"/>
      </dsp:txXfrm>
    </dsp:sp>
    <dsp:sp modelId="{48A2CB38-5616-4CF4-AECD-05BB037E63F4}">
      <dsp:nvSpPr>
        <dsp:cNvPr id="0" name=""/>
        <dsp:cNvSpPr/>
      </dsp:nvSpPr>
      <dsp:spPr>
        <a:xfrm>
          <a:off x="7376547" y="253213"/>
          <a:ext cx="3550464" cy="1587949"/>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kern="1200" dirty="0" smtClean="0"/>
            <a:t>Важные особенности</a:t>
          </a:r>
          <a:endParaRPr lang="ru-RU" sz="3500" kern="1200" dirty="0"/>
        </a:p>
      </dsp:txBody>
      <dsp:txXfrm>
        <a:off x="7423056" y="299722"/>
        <a:ext cx="3457446" cy="1494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1A20-3269-4EB1-8C46-18186FAE6EEE}">
      <dsp:nvSpPr>
        <dsp:cNvPr id="0" name=""/>
        <dsp:cNvSpPr/>
      </dsp:nvSpPr>
      <dsp:spPr>
        <a:xfrm rot="5400000">
          <a:off x="667828" y="1654425"/>
          <a:ext cx="952311" cy="918455"/>
        </a:xfrm>
        <a:prstGeom prst="bentUpArrow">
          <a:avLst>
            <a:gd name="adj1" fmla="val 32840"/>
            <a:gd name="adj2" fmla="val 25000"/>
            <a:gd name="adj3" fmla="val 3578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821DE-6F62-4A37-AEC2-13B85E1BB126}">
      <dsp:nvSpPr>
        <dsp:cNvPr id="0" name=""/>
        <dsp:cNvSpPr/>
      </dsp:nvSpPr>
      <dsp:spPr>
        <a:xfrm>
          <a:off x="177883" y="262868"/>
          <a:ext cx="3171987" cy="1305655"/>
        </a:xfrm>
        <a:prstGeom prst="roundRect">
          <a:avLst>
            <a:gd name="adj" fmla="val 16670"/>
          </a:avLst>
        </a:prstGeom>
        <a:solidFill>
          <a:srgbClr val="0074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0" kern="1200" dirty="0" smtClean="0">
              <a:solidFill>
                <a:schemeClr val="bg1"/>
              </a:solidFill>
            </a:rPr>
            <a:t>Направление жалобы не позднее 30 дней</a:t>
          </a:r>
          <a:endParaRPr lang="ru-RU" sz="2800" b="0" kern="1200" dirty="0">
            <a:solidFill>
              <a:schemeClr val="bg1"/>
            </a:solidFill>
          </a:endParaRPr>
        </a:p>
      </dsp:txBody>
      <dsp:txXfrm>
        <a:off x="241631" y="326616"/>
        <a:ext cx="3044491" cy="1178159"/>
      </dsp:txXfrm>
    </dsp:sp>
    <dsp:sp modelId="{90344C15-99F2-4779-947F-27106354CD1D}">
      <dsp:nvSpPr>
        <dsp:cNvPr id="0" name=""/>
        <dsp:cNvSpPr/>
      </dsp:nvSpPr>
      <dsp:spPr>
        <a:xfrm>
          <a:off x="3863491" y="408308"/>
          <a:ext cx="4796240" cy="1213130"/>
        </a:xfrm>
        <a:prstGeom prst="rect">
          <a:avLst/>
        </a:prstGeom>
        <a:noFill/>
        <a:ln>
          <a:noFill/>
        </a:ln>
        <a:effectLst/>
      </dsp:spPr>
      <dsp:style>
        <a:lnRef idx="0">
          <a:scrgbClr r="0" g="0" b="0"/>
        </a:lnRef>
        <a:fillRef idx="0">
          <a:scrgbClr r="0" g="0" b="0"/>
        </a:fillRef>
        <a:effectRef idx="0">
          <a:scrgbClr r="0" g="0" b="0"/>
        </a:effectRef>
        <a:fontRef idx="minor"/>
      </dsp:style>
    </dsp:sp>
    <dsp:sp modelId="{2D66ECCA-4AA7-4B94-B3B3-E68FE3359D3A}">
      <dsp:nvSpPr>
        <dsp:cNvPr id="0" name=""/>
        <dsp:cNvSpPr/>
      </dsp:nvSpPr>
      <dsp:spPr>
        <a:xfrm rot="5400000">
          <a:off x="2748903" y="3144247"/>
          <a:ext cx="968492" cy="845787"/>
        </a:xfrm>
        <a:prstGeom prst="bentUpArrow">
          <a:avLst>
            <a:gd name="adj1" fmla="val 32840"/>
            <a:gd name="adj2" fmla="val 25000"/>
            <a:gd name="adj3" fmla="val 3578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BD4637-B66B-4944-8828-334EFEBD0708}">
      <dsp:nvSpPr>
        <dsp:cNvPr id="0" name=""/>
        <dsp:cNvSpPr/>
      </dsp:nvSpPr>
      <dsp:spPr>
        <a:xfrm>
          <a:off x="1785044" y="1916971"/>
          <a:ext cx="2434334" cy="995092"/>
        </a:xfrm>
        <a:prstGeom prst="roundRect">
          <a:avLst>
            <a:gd name="adj" fmla="val 16670"/>
          </a:avLst>
        </a:prstGeom>
        <a:solidFill>
          <a:srgbClr val="0074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Рассмотрение жалобы Комиссией БР </a:t>
          </a:r>
          <a:endParaRPr lang="ru-RU" sz="2400" kern="1200" dirty="0"/>
        </a:p>
      </dsp:txBody>
      <dsp:txXfrm>
        <a:off x="1833629" y="1965556"/>
        <a:ext cx="2337164" cy="897922"/>
      </dsp:txXfrm>
    </dsp:sp>
    <dsp:sp modelId="{FA2B4AAA-58EE-4188-A1BA-DF13A19CC63F}">
      <dsp:nvSpPr>
        <dsp:cNvPr id="0" name=""/>
        <dsp:cNvSpPr/>
      </dsp:nvSpPr>
      <dsp:spPr>
        <a:xfrm>
          <a:off x="4303468" y="1821697"/>
          <a:ext cx="6723344" cy="121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just" defTabSz="844550">
            <a:lnSpc>
              <a:spcPct val="90000"/>
            </a:lnSpc>
            <a:spcBef>
              <a:spcPct val="0"/>
            </a:spcBef>
            <a:spcAft>
              <a:spcPct val="15000"/>
            </a:spcAft>
            <a:buChar char="••"/>
          </a:pPr>
          <a:r>
            <a:rPr lang="ru-RU" sz="1900" i="0" kern="1200" dirty="0" smtClean="0">
              <a:solidFill>
                <a:schemeClr val="bg2">
                  <a:lumMod val="10000"/>
                </a:schemeClr>
              </a:solidFill>
            </a:rPr>
            <a:t>Жалоба рассматривается Комиссией БР </a:t>
          </a:r>
          <a:r>
            <a:rPr lang="ru-RU" sz="1900" i="1" kern="1200" dirty="0" smtClean="0">
              <a:solidFill>
                <a:srgbClr val="C00000"/>
              </a:solidFill>
            </a:rPr>
            <a:t>не позднее чем через 30 дней</a:t>
          </a:r>
          <a:r>
            <a:rPr lang="ru-RU" sz="1900" i="0" kern="1200" dirty="0" smtClean="0">
              <a:solidFill>
                <a:schemeClr val="bg2">
                  <a:lumMod val="10000"/>
                </a:schemeClr>
              </a:solidFill>
            </a:rPr>
            <a:t> с момента поступления в БР, срок рассмотрения может быть продлен не более чем на 15 дней</a:t>
          </a:r>
          <a:endParaRPr lang="ru-RU" sz="1900" i="0" kern="1200" dirty="0">
            <a:solidFill>
              <a:schemeClr val="bg2">
                <a:lumMod val="10000"/>
              </a:schemeClr>
            </a:solidFill>
          </a:endParaRPr>
        </a:p>
      </dsp:txBody>
      <dsp:txXfrm>
        <a:off x="4303468" y="1821697"/>
        <a:ext cx="6723344" cy="1213130"/>
      </dsp:txXfrm>
    </dsp:sp>
    <dsp:sp modelId="{79360FBA-6B20-4DF3-9453-948F6A733E2A}">
      <dsp:nvSpPr>
        <dsp:cNvPr id="0" name=""/>
        <dsp:cNvSpPr/>
      </dsp:nvSpPr>
      <dsp:spPr>
        <a:xfrm>
          <a:off x="3816421" y="3113452"/>
          <a:ext cx="3213857" cy="1318708"/>
        </a:xfrm>
        <a:prstGeom prst="roundRect">
          <a:avLst>
            <a:gd name="adj" fmla="val 16670"/>
          </a:avLst>
        </a:prstGeom>
        <a:solidFill>
          <a:srgbClr val="0074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Принятие решения Комиссией БР и мотивированное сообщение заявителю</a:t>
          </a:r>
          <a:endParaRPr lang="ru-RU" sz="2000" kern="1200" dirty="0"/>
        </a:p>
      </dsp:txBody>
      <dsp:txXfrm>
        <a:off x="3880807" y="3177838"/>
        <a:ext cx="3085085" cy="1189936"/>
      </dsp:txXfrm>
    </dsp:sp>
    <dsp:sp modelId="{6E91EC99-C471-404F-BFB3-DE24B4FD49A6}">
      <dsp:nvSpPr>
        <dsp:cNvPr id="0" name=""/>
        <dsp:cNvSpPr/>
      </dsp:nvSpPr>
      <dsp:spPr>
        <a:xfrm>
          <a:off x="7047628" y="3144128"/>
          <a:ext cx="4334811" cy="137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chemeClr val="bg2">
                  <a:lumMod val="10000"/>
                </a:schemeClr>
              </a:solidFill>
            </a:rPr>
            <a:t>По итогам рассмотрения жалобы Комиссией БР  может быть принято решении об удовлетворении жалобы или отказ в удовлетворении жалобы</a:t>
          </a:r>
          <a:endParaRPr lang="ru-RU" sz="2000" kern="1200" dirty="0">
            <a:solidFill>
              <a:schemeClr val="bg2">
                <a:lumMod val="10000"/>
              </a:schemeClr>
            </a:solidFill>
          </a:endParaRPr>
        </a:p>
      </dsp:txBody>
      <dsp:txXfrm>
        <a:off x="7047628" y="3144128"/>
        <a:ext cx="4334811" cy="13772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5691"/>
          </a:xfrm>
          <a:prstGeom prst="rect">
            <a:avLst/>
          </a:prstGeom>
        </p:spPr>
        <p:txBody>
          <a:bodyPr vert="horz" lIns="91011" tIns="45505" rIns="91011" bIns="45505" rtlCol="0"/>
          <a:lstStyle>
            <a:lvl1pPr algn="l">
              <a:defRPr sz="1200"/>
            </a:lvl1pPr>
          </a:lstStyle>
          <a:p>
            <a:endParaRPr lang="ru-RU" dirty="0"/>
          </a:p>
        </p:txBody>
      </p:sp>
      <p:sp>
        <p:nvSpPr>
          <p:cNvPr id="3" name="Дата 2"/>
          <p:cNvSpPr>
            <a:spLocks noGrp="1"/>
          </p:cNvSpPr>
          <p:nvPr>
            <p:ph type="dt" sz="quarter" idx="1"/>
          </p:nvPr>
        </p:nvSpPr>
        <p:spPr>
          <a:xfrm>
            <a:off x="3849691" y="1"/>
            <a:ext cx="2946400" cy="495691"/>
          </a:xfrm>
          <a:prstGeom prst="rect">
            <a:avLst/>
          </a:prstGeom>
        </p:spPr>
        <p:txBody>
          <a:bodyPr vert="horz" lIns="91011" tIns="45505" rIns="91011" bIns="45505" rtlCol="0"/>
          <a:lstStyle>
            <a:lvl1pPr algn="r">
              <a:defRPr sz="1200"/>
            </a:lvl1pPr>
          </a:lstStyle>
          <a:p>
            <a:fld id="{E8DCC5AA-4A25-4A63-A5F4-F89625559763}" type="datetimeFigureOut">
              <a:rPr lang="ru-RU" smtClean="0"/>
              <a:t>27.11.2017</a:t>
            </a:fld>
            <a:endParaRPr lang="ru-RU" dirty="0"/>
          </a:p>
        </p:txBody>
      </p:sp>
      <p:sp>
        <p:nvSpPr>
          <p:cNvPr id="4" name="Нижний колонтитул 3"/>
          <p:cNvSpPr>
            <a:spLocks noGrp="1"/>
          </p:cNvSpPr>
          <p:nvPr>
            <p:ph type="ftr" sz="quarter" idx="2"/>
          </p:nvPr>
        </p:nvSpPr>
        <p:spPr>
          <a:xfrm>
            <a:off x="1" y="9429341"/>
            <a:ext cx="2946400" cy="497290"/>
          </a:xfrm>
          <a:prstGeom prst="rect">
            <a:avLst/>
          </a:prstGeom>
        </p:spPr>
        <p:txBody>
          <a:bodyPr vert="horz" lIns="91011" tIns="45505" rIns="91011" bIns="45505" rtlCol="0" anchor="b"/>
          <a:lstStyle>
            <a:lvl1pPr algn="l">
              <a:defRPr sz="1200"/>
            </a:lvl1pPr>
          </a:lstStyle>
          <a:p>
            <a:endParaRPr lang="ru-RU" dirty="0"/>
          </a:p>
        </p:txBody>
      </p:sp>
      <p:sp>
        <p:nvSpPr>
          <p:cNvPr id="5" name="Номер слайда 4"/>
          <p:cNvSpPr>
            <a:spLocks noGrp="1"/>
          </p:cNvSpPr>
          <p:nvPr>
            <p:ph type="sldNum" sz="quarter" idx="3"/>
          </p:nvPr>
        </p:nvSpPr>
        <p:spPr>
          <a:xfrm>
            <a:off x="3849691" y="9429341"/>
            <a:ext cx="2946400" cy="497290"/>
          </a:xfrm>
          <a:prstGeom prst="rect">
            <a:avLst/>
          </a:prstGeom>
        </p:spPr>
        <p:txBody>
          <a:bodyPr vert="horz" lIns="91011" tIns="45505" rIns="91011" bIns="45505" rtlCol="0" anchor="b"/>
          <a:lstStyle>
            <a:lvl1pPr algn="r">
              <a:defRPr sz="1200"/>
            </a:lvl1pPr>
          </a:lstStyle>
          <a:p>
            <a:fld id="{9EFA3FA5-8061-40F2-B084-A47E0A0537CA}" type="slidenum">
              <a:rPr lang="ru-RU" smtClean="0"/>
              <a:t>‹#›</a:t>
            </a:fld>
            <a:endParaRPr lang="ru-RU" dirty="0"/>
          </a:p>
        </p:txBody>
      </p:sp>
    </p:spTree>
    <p:extLst>
      <p:ext uri="{BB962C8B-B14F-4D97-AF65-F5344CB8AC3E}">
        <p14:creationId xmlns:p14="http://schemas.microsoft.com/office/powerpoint/2010/main" val="2886647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7"/>
            <a:ext cx="2945659" cy="496410"/>
          </a:xfrm>
          <a:prstGeom prst="rect">
            <a:avLst/>
          </a:prstGeom>
        </p:spPr>
        <p:txBody>
          <a:bodyPr vert="horz" lIns="92487" tIns="46243" rIns="92487" bIns="46243" rtlCol="0"/>
          <a:lstStyle>
            <a:lvl1pPr algn="l">
              <a:defRPr sz="1200"/>
            </a:lvl1pPr>
          </a:lstStyle>
          <a:p>
            <a:endParaRPr lang="ru-RU" dirty="0"/>
          </a:p>
        </p:txBody>
      </p:sp>
      <p:sp>
        <p:nvSpPr>
          <p:cNvPr id="3" name="Дата 2"/>
          <p:cNvSpPr>
            <a:spLocks noGrp="1"/>
          </p:cNvSpPr>
          <p:nvPr>
            <p:ph type="dt" idx="1"/>
          </p:nvPr>
        </p:nvSpPr>
        <p:spPr>
          <a:xfrm>
            <a:off x="3850450" y="7"/>
            <a:ext cx="2945659" cy="496410"/>
          </a:xfrm>
          <a:prstGeom prst="rect">
            <a:avLst/>
          </a:prstGeom>
        </p:spPr>
        <p:txBody>
          <a:bodyPr vert="horz" lIns="92487" tIns="46243" rIns="92487" bIns="46243" rtlCol="0"/>
          <a:lstStyle>
            <a:lvl1pPr algn="r">
              <a:defRPr sz="1200"/>
            </a:lvl1pPr>
          </a:lstStyle>
          <a:p>
            <a:fld id="{4052748C-8740-464E-AE9F-A7D9F59470F1}" type="datetimeFigureOut">
              <a:rPr lang="ru-RU" smtClean="0"/>
              <a:t>27.11.2017</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2487" tIns="46243" rIns="92487" bIns="46243" rtlCol="0" anchor="ctr"/>
          <a:lstStyle/>
          <a:p>
            <a:endParaRPr lang="ru-RU" dirty="0"/>
          </a:p>
        </p:txBody>
      </p:sp>
      <p:sp>
        <p:nvSpPr>
          <p:cNvPr id="5" name="Заметки 4"/>
          <p:cNvSpPr>
            <a:spLocks noGrp="1"/>
          </p:cNvSpPr>
          <p:nvPr>
            <p:ph type="body" sz="quarter" idx="3"/>
          </p:nvPr>
        </p:nvSpPr>
        <p:spPr>
          <a:xfrm>
            <a:off x="679768" y="4715917"/>
            <a:ext cx="5438140" cy="4467702"/>
          </a:xfrm>
          <a:prstGeom prst="rect">
            <a:avLst/>
          </a:prstGeom>
        </p:spPr>
        <p:txBody>
          <a:bodyPr vert="horz" lIns="92487" tIns="46243" rIns="92487" bIns="4624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0" y="9430099"/>
            <a:ext cx="2945659" cy="496410"/>
          </a:xfrm>
          <a:prstGeom prst="rect">
            <a:avLst/>
          </a:prstGeom>
        </p:spPr>
        <p:txBody>
          <a:bodyPr vert="horz" lIns="92487" tIns="46243" rIns="92487" bIns="46243"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50" y="9430099"/>
            <a:ext cx="2945659" cy="496410"/>
          </a:xfrm>
          <a:prstGeom prst="rect">
            <a:avLst/>
          </a:prstGeom>
        </p:spPr>
        <p:txBody>
          <a:bodyPr vert="horz" lIns="92487" tIns="46243" rIns="92487" bIns="46243" rtlCol="0" anchor="b"/>
          <a:lstStyle>
            <a:lvl1pPr algn="r">
              <a:defRPr sz="1200"/>
            </a:lvl1pPr>
          </a:lstStyle>
          <a:p>
            <a:fld id="{78AB2E18-0DCD-494A-B766-3F71BF17A935}" type="slidenum">
              <a:rPr lang="ru-RU" smtClean="0"/>
              <a:t>‹#›</a:t>
            </a:fld>
            <a:endParaRPr lang="ru-RU" dirty="0"/>
          </a:p>
        </p:txBody>
      </p:sp>
    </p:spTree>
    <p:extLst>
      <p:ext uri="{BB962C8B-B14F-4D97-AF65-F5344CB8AC3E}">
        <p14:creationId xmlns:p14="http://schemas.microsoft.com/office/powerpoint/2010/main" val="205464066"/>
      </p:ext>
    </p:extLst>
  </p:cSld>
  <p:clrMap bg1="lt1" tx1="dk1" bg2="lt2" tx2="dk2" accent1="accent1" accent2="accent2" accent3="accent3" accent4="accent4" accent5="accent5" accent6="accent6" hlink="hlink" folHlink="folHlink"/>
  <p:notesStyle>
    <a:lvl1pPr marL="0" algn="l" defTabSz="1280006" rtl="0" eaLnBrk="1" latinLnBrk="0" hangingPunct="1">
      <a:defRPr sz="1700" kern="1200">
        <a:solidFill>
          <a:schemeClr val="tx1"/>
        </a:solidFill>
        <a:latin typeface="+mn-lt"/>
        <a:ea typeface="+mn-ea"/>
        <a:cs typeface="+mn-cs"/>
      </a:defRPr>
    </a:lvl1pPr>
    <a:lvl2pPr marL="640003" algn="l" defTabSz="1280006" rtl="0" eaLnBrk="1" latinLnBrk="0" hangingPunct="1">
      <a:defRPr sz="1700" kern="1200">
        <a:solidFill>
          <a:schemeClr val="tx1"/>
        </a:solidFill>
        <a:latin typeface="+mn-lt"/>
        <a:ea typeface="+mn-ea"/>
        <a:cs typeface="+mn-cs"/>
      </a:defRPr>
    </a:lvl2pPr>
    <a:lvl3pPr marL="1280006" algn="l" defTabSz="1280006" rtl="0" eaLnBrk="1" latinLnBrk="0" hangingPunct="1">
      <a:defRPr sz="1700" kern="1200">
        <a:solidFill>
          <a:schemeClr val="tx1"/>
        </a:solidFill>
        <a:latin typeface="+mn-lt"/>
        <a:ea typeface="+mn-ea"/>
        <a:cs typeface="+mn-cs"/>
      </a:defRPr>
    </a:lvl3pPr>
    <a:lvl4pPr marL="1920009" algn="l" defTabSz="1280006" rtl="0" eaLnBrk="1" latinLnBrk="0" hangingPunct="1">
      <a:defRPr sz="1700" kern="1200">
        <a:solidFill>
          <a:schemeClr val="tx1"/>
        </a:solidFill>
        <a:latin typeface="+mn-lt"/>
        <a:ea typeface="+mn-ea"/>
        <a:cs typeface="+mn-cs"/>
      </a:defRPr>
    </a:lvl4pPr>
    <a:lvl5pPr marL="2560013" algn="l" defTabSz="1280006" rtl="0" eaLnBrk="1" latinLnBrk="0" hangingPunct="1">
      <a:defRPr sz="1700" kern="1200">
        <a:solidFill>
          <a:schemeClr val="tx1"/>
        </a:solidFill>
        <a:latin typeface="+mn-lt"/>
        <a:ea typeface="+mn-ea"/>
        <a:cs typeface="+mn-cs"/>
      </a:defRPr>
    </a:lvl5pPr>
    <a:lvl6pPr marL="3200016" algn="l" defTabSz="1280006" rtl="0" eaLnBrk="1" latinLnBrk="0" hangingPunct="1">
      <a:defRPr sz="1700" kern="1200">
        <a:solidFill>
          <a:schemeClr val="tx1"/>
        </a:solidFill>
        <a:latin typeface="+mn-lt"/>
        <a:ea typeface="+mn-ea"/>
        <a:cs typeface="+mn-cs"/>
      </a:defRPr>
    </a:lvl6pPr>
    <a:lvl7pPr marL="3840019" algn="l" defTabSz="1280006" rtl="0" eaLnBrk="1" latinLnBrk="0" hangingPunct="1">
      <a:defRPr sz="1700" kern="1200">
        <a:solidFill>
          <a:schemeClr val="tx1"/>
        </a:solidFill>
        <a:latin typeface="+mn-lt"/>
        <a:ea typeface="+mn-ea"/>
        <a:cs typeface="+mn-cs"/>
      </a:defRPr>
    </a:lvl7pPr>
    <a:lvl8pPr marL="4480022" algn="l" defTabSz="1280006" rtl="0" eaLnBrk="1" latinLnBrk="0" hangingPunct="1">
      <a:defRPr sz="1700" kern="1200">
        <a:solidFill>
          <a:schemeClr val="tx1"/>
        </a:solidFill>
        <a:latin typeface="+mn-lt"/>
        <a:ea typeface="+mn-ea"/>
        <a:cs typeface="+mn-cs"/>
      </a:defRPr>
    </a:lvl8pPr>
    <a:lvl9pPr marL="5120025" algn="l" defTabSz="128000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AB2E18-0DCD-494A-B766-3F71BF17A935}" type="slidenum">
              <a:rPr lang="ru-RU" smtClean="0"/>
              <a:t>1</a:t>
            </a:fld>
            <a:endParaRPr lang="ru-RU" dirty="0"/>
          </a:p>
        </p:txBody>
      </p:sp>
    </p:spTree>
    <p:extLst>
      <p:ext uri="{BB962C8B-B14F-4D97-AF65-F5344CB8AC3E}">
        <p14:creationId xmlns:p14="http://schemas.microsoft.com/office/powerpoint/2010/main" val="3057267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Rectangle 9"/>
          <p:cNvSpPr/>
          <p:nvPr userDrawn="1"/>
        </p:nvSpPr>
        <p:spPr>
          <a:xfrm>
            <a:off x="0" y="5747390"/>
            <a:ext cx="12801600" cy="3853815"/>
          </a:xfrm>
          <a:prstGeom prst="rect">
            <a:avLst/>
          </a:prstGeom>
          <a:solidFill>
            <a:schemeClr val="accent6"/>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lIns="122167" tIns="61085" rIns="122167" bIns="61085" anchor="ctr"/>
          <a:lstStyle/>
          <a:p>
            <a:pPr algn="ctr">
              <a:defRPr/>
            </a:pPr>
            <a:endParaRPr lang="en-US" dirty="0">
              <a:solidFill>
                <a:prstClr val="white"/>
              </a:solidFill>
            </a:endParaRPr>
          </a:p>
        </p:txBody>
      </p:sp>
      <p:sp>
        <p:nvSpPr>
          <p:cNvPr id="7" name="Rectangle 8"/>
          <p:cNvSpPr/>
          <p:nvPr userDrawn="1"/>
        </p:nvSpPr>
        <p:spPr>
          <a:xfrm>
            <a:off x="0" y="4"/>
            <a:ext cx="12801600" cy="19157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2167" tIns="61085" rIns="122167" bIns="61085" anchor="ctr"/>
          <a:lstStyle/>
          <a:p>
            <a:pPr algn="ctr">
              <a:defRPr/>
            </a:pPr>
            <a:endParaRPr lang="en-US" dirty="0">
              <a:solidFill>
                <a:prstClr val="white"/>
              </a:solidFill>
            </a:endParaRPr>
          </a:p>
        </p:txBody>
      </p:sp>
      <p:pic>
        <p:nvPicPr>
          <p:cNvPr id="8" name="Picture 11" descr="alllogo-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8948" y="-433388"/>
            <a:ext cx="3832144" cy="282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7494" r="7951"/>
          <a:stretch>
            <a:fillRect/>
          </a:stretch>
        </p:blipFill>
        <p:spPr bwMode="auto">
          <a:xfrm>
            <a:off x="0" y="1915800"/>
            <a:ext cx="12801600" cy="383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a:spLocks noGrp="1"/>
          </p:cNvSpPr>
          <p:nvPr>
            <p:ph type="subTitle" idx="1"/>
          </p:nvPr>
        </p:nvSpPr>
        <p:spPr>
          <a:xfrm>
            <a:off x="6371970" y="7832817"/>
            <a:ext cx="6054810" cy="922638"/>
          </a:xfrm>
        </p:spPr>
        <p:txBody>
          <a:bodyPr>
            <a:normAutofit/>
          </a:bodyPr>
          <a:lstStyle>
            <a:lvl1pPr marL="0" indent="0" algn="l">
              <a:buNone/>
              <a:defRPr sz="2700">
                <a:solidFill>
                  <a:schemeClr val="bg1"/>
                </a:solidFill>
              </a:defRPr>
            </a:lvl1pPr>
            <a:lvl2pPr marL="610831" indent="0" algn="ctr">
              <a:buNone/>
              <a:defRPr sz="2700"/>
            </a:lvl2pPr>
            <a:lvl3pPr marL="1221664" indent="0" algn="ctr">
              <a:buNone/>
              <a:defRPr sz="2500"/>
            </a:lvl3pPr>
            <a:lvl4pPr marL="1832496" indent="0" algn="ctr">
              <a:buNone/>
              <a:defRPr sz="2100"/>
            </a:lvl4pPr>
            <a:lvl5pPr marL="2443330" indent="0" algn="ctr">
              <a:buNone/>
              <a:defRPr sz="2100"/>
            </a:lvl5pPr>
            <a:lvl6pPr marL="3054162" indent="0" algn="ctr">
              <a:buNone/>
              <a:defRPr sz="2100"/>
            </a:lvl6pPr>
            <a:lvl7pPr marL="3664994" indent="0" algn="ctr">
              <a:buNone/>
              <a:defRPr sz="2100"/>
            </a:lvl7pPr>
            <a:lvl8pPr marL="4275828" indent="0" algn="ctr">
              <a:buNone/>
              <a:defRPr sz="2100"/>
            </a:lvl8pPr>
            <a:lvl9pPr marL="4886659" indent="0" algn="ctr">
              <a:buNone/>
              <a:defRPr sz="2100"/>
            </a:lvl9pPr>
          </a:lstStyle>
          <a:p>
            <a:r>
              <a:rPr lang="ru-RU" dirty="0" smtClean="0"/>
              <a:t>Образец подзаголовка</a:t>
            </a:r>
            <a:endParaRPr lang="ru-RU" dirty="0"/>
          </a:p>
        </p:txBody>
      </p:sp>
      <p:sp>
        <p:nvSpPr>
          <p:cNvPr id="15" name="Title 14"/>
          <p:cNvSpPr>
            <a:spLocks noGrp="1"/>
          </p:cNvSpPr>
          <p:nvPr>
            <p:ph type="title"/>
          </p:nvPr>
        </p:nvSpPr>
        <p:spPr>
          <a:xfrm>
            <a:off x="6371972" y="5766486"/>
            <a:ext cx="6054811" cy="1902942"/>
          </a:xfrm>
        </p:spPr>
        <p:txBody>
          <a:bodyPr anchor="b">
            <a:normAutofit/>
          </a:bodyPr>
          <a:lstStyle>
            <a:lvl1pPr>
              <a:defRPr sz="2700">
                <a:solidFill>
                  <a:srgbClr val="FFFFFF"/>
                </a:solidFill>
              </a:defRPr>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6" name="Текст 5"/>
          <p:cNvSpPr>
            <a:spLocks noGrp="1"/>
          </p:cNvSpPr>
          <p:nvPr>
            <p:ph type="body" sz="quarter" idx="10"/>
          </p:nvPr>
        </p:nvSpPr>
        <p:spPr>
          <a:xfrm>
            <a:off x="576650" y="7832817"/>
            <a:ext cx="5681516" cy="932250"/>
          </a:xfrm>
        </p:spPr>
        <p:txBody>
          <a:bodyPr>
            <a:noAutofit/>
          </a:bodyPr>
          <a:lstStyle>
            <a:lvl1pPr marL="0" indent="0" algn="r">
              <a:buNone/>
              <a:defRPr sz="27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smtClean="0"/>
              <a:t>Образец текста</a:t>
            </a:r>
          </a:p>
        </p:txBody>
      </p:sp>
      <p:sp>
        <p:nvSpPr>
          <p:cNvPr id="10" name="Date Placeholder 26"/>
          <p:cNvSpPr>
            <a:spLocks noGrp="1"/>
          </p:cNvSpPr>
          <p:nvPr>
            <p:ph type="dt" sz="half" idx="11"/>
          </p:nvPr>
        </p:nvSpPr>
        <p:spPr>
          <a:xfrm>
            <a:off x="6405801" y="8841110"/>
            <a:ext cx="2987040" cy="511175"/>
          </a:xfrm>
          <a:prstGeom prst="rect">
            <a:avLst/>
          </a:prstGeom>
        </p:spPr>
        <p:txBody>
          <a:bodyPr vert="horz" lIns="0" tIns="0" rIns="0" bIns="0" rtlCol="0" anchor="t"/>
          <a:lstStyle>
            <a:lvl1pPr algn="l" fontAlgn="auto">
              <a:spcBef>
                <a:spcPts val="0"/>
              </a:spcBef>
              <a:spcAft>
                <a:spcPts val="0"/>
              </a:spcAft>
              <a:defRPr sz="1500" smtClean="0">
                <a:solidFill>
                  <a:srgbClr val="FFFFFF"/>
                </a:solidFill>
                <a:latin typeface="+mn-lt"/>
                <a:cs typeface="+mn-cs"/>
              </a:defRPr>
            </a:lvl1pPr>
          </a:lstStyle>
          <a:p>
            <a:pPr>
              <a:defRPr/>
            </a:pPr>
            <a:endParaRPr lang="en-US" dirty="0"/>
          </a:p>
        </p:txBody>
      </p:sp>
    </p:spTree>
    <p:extLst>
      <p:ext uri="{BB962C8B-B14F-4D97-AF65-F5344CB8AC3E}">
        <p14:creationId xmlns:p14="http://schemas.microsoft.com/office/powerpoint/2010/main" val="257471734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a:p>
        </p:txBody>
      </p:sp>
    </p:spTree>
    <p:extLst>
      <p:ext uri="{BB962C8B-B14F-4D97-AF65-F5344CB8AC3E}">
        <p14:creationId xmlns:p14="http://schemas.microsoft.com/office/powerpoint/2010/main" val="81270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a:p>
        </p:txBody>
      </p:sp>
    </p:spTree>
    <p:extLst>
      <p:ext uri="{BB962C8B-B14F-4D97-AF65-F5344CB8AC3E}">
        <p14:creationId xmlns:p14="http://schemas.microsoft.com/office/powerpoint/2010/main" val="187286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a:p>
        </p:txBody>
      </p:sp>
    </p:spTree>
    <p:extLst>
      <p:ext uri="{BB962C8B-B14F-4D97-AF65-F5344CB8AC3E}">
        <p14:creationId xmlns:p14="http://schemas.microsoft.com/office/powerpoint/2010/main" val="303230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a:p>
        </p:txBody>
      </p:sp>
    </p:spTree>
    <p:extLst>
      <p:ext uri="{BB962C8B-B14F-4D97-AF65-F5344CB8AC3E}">
        <p14:creationId xmlns:p14="http://schemas.microsoft.com/office/powerpoint/2010/main" val="161823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dirty="0"/>
          </a:p>
        </p:txBody>
      </p:sp>
    </p:spTree>
    <p:extLst>
      <p:ext uri="{BB962C8B-B14F-4D97-AF65-F5344CB8AC3E}">
        <p14:creationId xmlns:p14="http://schemas.microsoft.com/office/powerpoint/2010/main" val="203435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dirty="0"/>
          </a:p>
        </p:txBody>
      </p:sp>
    </p:spTree>
    <p:extLst>
      <p:ext uri="{BB962C8B-B14F-4D97-AF65-F5344CB8AC3E}">
        <p14:creationId xmlns:p14="http://schemas.microsoft.com/office/powerpoint/2010/main" val="352173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dirty="0"/>
          </a:p>
        </p:txBody>
      </p:sp>
    </p:spTree>
    <p:extLst>
      <p:ext uri="{BB962C8B-B14F-4D97-AF65-F5344CB8AC3E}">
        <p14:creationId xmlns:p14="http://schemas.microsoft.com/office/powerpoint/2010/main" val="121035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dirty="0"/>
          </a:p>
        </p:txBody>
      </p:sp>
    </p:spTree>
    <p:extLst>
      <p:ext uri="{BB962C8B-B14F-4D97-AF65-F5344CB8AC3E}">
        <p14:creationId xmlns:p14="http://schemas.microsoft.com/office/powerpoint/2010/main" val="25867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dirty="0"/>
          </a:p>
        </p:txBody>
      </p:sp>
    </p:spTree>
    <p:extLst>
      <p:ext uri="{BB962C8B-B14F-4D97-AF65-F5344CB8AC3E}">
        <p14:creationId xmlns:p14="http://schemas.microsoft.com/office/powerpoint/2010/main" val="721656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0" name="Rectangle 9"/>
          <p:cNvSpPr/>
          <p:nvPr userDrawn="1"/>
        </p:nvSpPr>
        <p:spPr>
          <a:xfrm>
            <a:off x="0" y="5598716"/>
            <a:ext cx="12801600" cy="4002491"/>
          </a:xfrm>
          <a:prstGeom prst="rect">
            <a:avLst/>
          </a:prstGeom>
          <a:solidFill>
            <a:schemeClr val="accent6"/>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lIns="91629" tIns="45815" rIns="91629" bIns="45815" rtlCol="0" anchor="ctr"/>
          <a:lstStyle/>
          <a:p>
            <a:pPr algn="ctr" defTabSz="610869"/>
            <a:endParaRPr lang="en-US" sz="2400" dirty="0">
              <a:solidFill>
                <a:prstClr val="white"/>
              </a:solidFill>
            </a:endParaRPr>
          </a:p>
        </p:txBody>
      </p:sp>
      <p:sp>
        <p:nvSpPr>
          <p:cNvPr id="9" name="Rectangle 8"/>
          <p:cNvSpPr/>
          <p:nvPr userDrawn="1"/>
        </p:nvSpPr>
        <p:spPr>
          <a:xfrm>
            <a:off x="0" y="0"/>
            <a:ext cx="12801600" cy="191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629" tIns="45815" rIns="91629" bIns="45815" rtlCol="0" anchor="ctr"/>
          <a:lstStyle/>
          <a:p>
            <a:pPr algn="ctr" defTabSz="610869"/>
            <a:endParaRPr lang="en-US" sz="2400" dirty="0">
              <a:solidFill>
                <a:prstClr val="white"/>
              </a:solidFill>
            </a:endParaRPr>
          </a:p>
        </p:txBody>
      </p:sp>
      <p:sp>
        <p:nvSpPr>
          <p:cNvPr id="3" name="Подзаголовок 2"/>
          <p:cNvSpPr>
            <a:spLocks noGrp="1"/>
          </p:cNvSpPr>
          <p:nvPr>
            <p:ph type="subTitle" idx="1"/>
          </p:nvPr>
        </p:nvSpPr>
        <p:spPr>
          <a:xfrm>
            <a:off x="6371975" y="7832813"/>
            <a:ext cx="6054810" cy="922636"/>
          </a:xfrm>
        </p:spPr>
        <p:txBody>
          <a:bodyPr>
            <a:normAutofit/>
          </a:bodyPr>
          <a:lstStyle>
            <a:lvl1pPr marL="0" indent="0" algn="l">
              <a:buNone/>
              <a:defRPr sz="2000">
                <a:solidFill>
                  <a:schemeClr val="bg1"/>
                </a:solidFill>
              </a:defRPr>
            </a:lvl1pPr>
            <a:lvl2pPr marL="458142" indent="0" algn="ctr">
              <a:buNone/>
              <a:defRPr sz="2000"/>
            </a:lvl2pPr>
            <a:lvl3pPr marL="916279" indent="0" algn="ctr">
              <a:buNone/>
              <a:defRPr sz="2000"/>
            </a:lvl3pPr>
            <a:lvl4pPr marL="1374419" indent="0" algn="ctr">
              <a:buNone/>
              <a:defRPr sz="1500"/>
            </a:lvl4pPr>
            <a:lvl5pPr marL="1832558" indent="0" algn="ctr">
              <a:buNone/>
              <a:defRPr sz="1500"/>
            </a:lvl5pPr>
            <a:lvl6pPr marL="2290698" indent="0" algn="ctr">
              <a:buNone/>
              <a:defRPr sz="1500"/>
            </a:lvl6pPr>
            <a:lvl7pPr marL="2748836" indent="0" algn="ctr">
              <a:buNone/>
              <a:defRPr sz="1500"/>
            </a:lvl7pPr>
            <a:lvl8pPr marL="3206976" indent="0" algn="ctr">
              <a:buNone/>
              <a:defRPr sz="1500"/>
            </a:lvl8pPr>
            <a:lvl9pPr marL="3665116" indent="0" algn="ctr">
              <a:buNone/>
              <a:defRPr sz="1500"/>
            </a:lvl9pPr>
          </a:lstStyle>
          <a:p>
            <a:r>
              <a:rPr lang="ru-RU" dirty="0" smtClean="0"/>
              <a:t>Образец подзаголовка</a:t>
            </a:r>
            <a:endParaRPr lang="ru-RU" dirty="0"/>
          </a:p>
        </p:txBody>
      </p:sp>
      <p:sp>
        <p:nvSpPr>
          <p:cNvPr id="15" name="Title 14"/>
          <p:cNvSpPr>
            <a:spLocks noGrp="1"/>
          </p:cNvSpPr>
          <p:nvPr>
            <p:ph type="title"/>
          </p:nvPr>
        </p:nvSpPr>
        <p:spPr>
          <a:xfrm>
            <a:off x="6371974" y="5766488"/>
            <a:ext cx="6054810" cy="1902942"/>
          </a:xfrm>
        </p:spPr>
        <p:txBody>
          <a:bodyPr anchor="b">
            <a:normAutofit/>
          </a:bodyPr>
          <a:lstStyle>
            <a:lvl1pPr>
              <a:defRPr sz="2000">
                <a:solidFill>
                  <a:srgbClr val="FFFFFF"/>
                </a:solidFill>
              </a:defRPr>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16" name="Date Placeholder 26"/>
          <p:cNvSpPr>
            <a:spLocks noGrp="1"/>
          </p:cNvSpPr>
          <p:nvPr>
            <p:ph type="dt" sz="half" idx="2"/>
          </p:nvPr>
        </p:nvSpPr>
        <p:spPr>
          <a:xfrm>
            <a:off x="6406567" y="8841237"/>
            <a:ext cx="2987040" cy="511175"/>
          </a:xfrm>
          <a:prstGeom prst="rect">
            <a:avLst/>
          </a:prstGeom>
        </p:spPr>
        <p:txBody>
          <a:bodyPr vert="horz" lIns="0" tIns="0" rIns="0" bIns="0" rtlCol="0" anchor="t"/>
          <a:lstStyle>
            <a:lvl1pPr algn="l">
              <a:defRPr sz="1300">
                <a:solidFill>
                  <a:srgbClr val="FFFFFF"/>
                </a:solidFill>
              </a:defRPr>
            </a:lvl1pPr>
          </a:lstStyle>
          <a:p>
            <a:pPr defTabSz="610869"/>
            <a:endParaRPr lang="en-US" dirty="0"/>
          </a:p>
        </p:txBody>
      </p:sp>
      <p:sp>
        <p:nvSpPr>
          <p:cNvPr id="6" name="Текст 5"/>
          <p:cNvSpPr>
            <a:spLocks noGrp="1"/>
          </p:cNvSpPr>
          <p:nvPr>
            <p:ph type="body" sz="quarter" idx="10" hasCustomPrompt="1"/>
          </p:nvPr>
        </p:nvSpPr>
        <p:spPr>
          <a:xfrm>
            <a:off x="576649" y="7832808"/>
            <a:ext cx="5681516" cy="932252"/>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smtClean="0"/>
              <a:t>Введите имя автора презентации</a:t>
            </a:r>
            <a:endParaRPr lang="ru-RU" dirty="0"/>
          </a:p>
        </p:txBody>
      </p:sp>
      <p:pic>
        <p:nvPicPr>
          <p:cNvPr id="13" name="Picture 12" descr="all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8728" y="-432482"/>
            <a:ext cx="4484824" cy="2832004"/>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r="11723"/>
          <a:stretch/>
        </p:blipFill>
        <p:spPr>
          <a:xfrm>
            <a:off x="0" y="2042301"/>
            <a:ext cx="12801600" cy="3556414"/>
          </a:xfrm>
          <a:prstGeom prst="rect">
            <a:avLst/>
          </a:prstGeom>
        </p:spPr>
      </p:pic>
    </p:spTree>
    <p:extLst>
      <p:ext uri="{BB962C8B-B14F-4D97-AF65-F5344CB8AC3E}">
        <p14:creationId xmlns:p14="http://schemas.microsoft.com/office/powerpoint/2010/main" val="1460788892"/>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5" name="Номер слайда 5"/>
          <p:cNvSpPr>
            <a:spLocks noGrp="1"/>
          </p:cNvSpPr>
          <p:nvPr>
            <p:ph type="sldNum" sz="quarter" idx="14"/>
          </p:nvPr>
        </p:nvSpPr>
        <p:spPr>
          <a:xfrm>
            <a:off x="11882699" y="458094"/>
            <a:ext cx="505063" cy="657860"/>
          </a:xfrm>
        </p:spPr>
        <p:txBody>
          <a:bodyPr/>
          <a:lstStyle>
            <a:lvl1pPr algn="r">
              <a:defRPr sz="1500" smtClean="0">
                <a:solidFill>
                  <a:schemeClr val="accent1">
                    <a:lumMod val="50000"/>
                  </a:schemeClr>
                </a:solidFill>
              </a:defRPr>
            </a:lvl1pPr>
          </a:lstStyle>
          <a:p>
            <a:pPr>
              <a:defRPr/>
            </a:pPr>
            <a:fld id="{5E6D6FA0-F123-4826-9CC7-C40EFF0CD362}" type="slidenum">
              <a:rPr lang="ru-RU">
                <a:solidFill>
                  <a:srgbClr val="77777A">
                    <a:lumMod val="50000"/>
                  </a:srgbClr>
                </a:solidFill>
              </a:rPr>
              <a:pPr>
                <a:defRPr/>
              </a:pPr>
              <a:t>‹#›</a:t>
            </a:fld>
            <a:endParaRPr lang="ru-RU" dirty="0">
              <a:solidFill>
                <a:srgbClr val="77777A">
                  <a:lumMod val="50000"/>
                </a:srgbClr>
              </a:solidFill>
            </a:endParaRPr>
          </a:p>
        </p:txBody>
      </p:sp>
    </p:spTree>
    <p:extLst>
      <p:ext uri="{BB962C8B-B14F-4D97-AF65-F5344CB8AC3E}">
        <p14:creationId xmlns:p14="http://schemas.microsoft.com/office/powerpoint/2010/main" val="3861419221"/>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2EC4EB27-9ADE-42C2-9A98-47F5822B2EE7}" type="slidenum">
              <a:rPr lang="ru-RU" smtClean="0">
                <a:solidFill>
                  <a:srgbClr val="8A8A8D"/>
                </a:solidFill>
              </a:rPr>
              <a:pPr/>
              <a:t>‹#›</a:t>
            </a:fld>
            <a:endParaRPr lang="ru-RU" dirty="0">
              <a:solidFill>
                <a:srgbClr val="8A8A8D"/>
              </a:solidFill>
            </a:endParaRPr>
          </a:p>
        </p:txBody>
      </p:sp>
      <p:sp>
        <p:nvSpPr>
          <p:cNvPr id="10" name="Text Placeholder 8"/>
          <p:cNvSpPr>
            <a:spLocks noGrp="1"/>
          </p:cNvSpPr>
          <p:nvPr>
            <p:ph type="body" sz="quarter" idx="13" hasCustomPrompt="1"/>
          </p:nvPr>
        </p:nvSpPr>
        <p:spPr>
          <a:xfrm>
            <a:off x="3539817" y="470929"/>
            <a:ext cx="3747135" cy="730422"/>
          </a:xfrm>
        </p:spPr>
        <p:txBody>
          <a:bodyPr anchor="ctr">
            <a:normAutofit/>
          </a:bodyPr>
          <a:lstStyle>
            <a:lvl1pPr marL="0" indent="0">
              <a:buNone/>
              <a:defRPr sz="80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2054467941"/>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userDrawn="1"/>
        </p:nvSpPr>
        <p:spPr>
          <a:xfrm>
            <a:off x="0" y="5606404"/>
            <a:ext cx="12801600" cy="3994802"/>
          </a:xfrm>
          <a:prstGeom prst="rect">
            <a:avLst/>
          </a:prstGeom>
          <a:solidFill>
            <a:srgbClr val="AB5253"/>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lIns="91629" tIns="45815" rIns="91629" bIns="45815" rtlCol="0" anchor="ctr"/>
          <a:lstStyle/>
          <a:p>
            <a:pPr algn="ctr" defTabSz="610869"/>
            <a:endParaRPr lang="en-US" sz="2400" dirty="0">
              <a:solidFill>
                <a:prstClr val="white"/>
              </a:solidFill>
            </a:endParaRPr>
          </a:p>
        </p:txBody>
      </p:sp>
      <p:sp>
        <p:nvSpPr>
          <p:cNvPr id="10" name="Rectangle 9"/>
          <p:cNvSpPr/>
          <p:nvPr userDrawn="1"/>
        </p:nvSpPr>
        <p:spPr>
          <a:xfrm>
            <a:off x="0" y="0"/>
            <a:ext cx="12801600" cy="191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629" tIns="45815" rIns="91629" bIns="45815" rtlCol="0" anchor="ctr"/>
          <a:lstStyle/>
          <a:p>
            <a:pPr algn="ctr" defTabSz="610869"/>
            <a:endParaRPr lang="en-US" sz="2400" dirty="0">
              <a:solidFill>
                <a:prstClr val="white"/>
              </a:solidFill>
            </a:endParaRPr>
          </a:p>
        </p:txBody>
      </p:sp>
      <p:sp>
        <p:nvSpPr>
          <p:cNvPr id="2" name="Заголовок 1"/>
          <p:cNvSpPr>
            <a:spLocks noGrp="1"/>
          </p:cNvSpPr>
          <p:nvPr>
            <p:ph type="title"/>
          </p:nvPr>
        </p:nvSpPr>
        <p:spPr>
          <a:xfrm>
            <a:off x="6400802" y="5766493"/>
            <a:ext cx="5514025" cy="1037967"/>
          </a:xfrm>
        </p:spPr>
        <p:txBody>
          <a:bodyPr anchor="b"/>
          <a:lstStyle>
            <a:lvl1pPr>
              <a:defRPr sz="2000">
                <a:solidFill>
                  <a:schemeClr val="bg1"/>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6400802" y="6919789"/>
            <a:ext cx="5514025" cy="1605724"/>
          </a:xfrm>
        </p:spPr>
        <p:txBody>
          <a:bodyPr>
            <a:normAutofit/>
          </a:bodyPr>
          <a:lstStyle>
            <a:lvl1pPr marL="0" indent="0">
              <a:buNone/>
              <a:defRPr sz="2000">
                <a:solidFill>
                  <a:srgbClr val="E7E6E6"/>
                </a:solidFill>
              </a:defRPr>
            </a:lvl1pPr>
            <a:lvl2pPr marL="458142" indent="0">
              <a:buNone/>
              <a:defRPr sz="2000">
                <a:solidFill>
                  <a:schemeClr val="tx1">
                    <a:tint val="75000"/>
                  </a:schemeClr>
                </a:solidFill>
              </a:defRPr>
            </a:lvl2pPr>
            <a:lvl3pPr marL="916279" indent="0">
              <a:buNone/>
              <a:defRPr sz="2000">
                <a:solidFill>
                  <a:schemeClr val="tx1">
                    <a:tint val="75000"/>
                  </a:schemeClr>
                </a:solidFill>
              </a:defRPr>
            </a:lvl3pPr>
            <a:lvl4pPr marL="1374419" indent="0">
              <a:buNone/>
              <a:defRPr sz="1500">
                <a:solidFill>
                  <a:schemeClr val="tx1">
                    <a:tint val="75000"/>
                  </a:schemeClr>
                </a:solidFill>
              </a:defRPr>
            </a:lvl4pPr>
            <a:lvl5pPr marL="1832558" indent="0">
              <a:buNone/>
              <a:defRPr sz="1500">
                <a:solidFill>
                  <a:schemeClr val="tx1">
                    <a:tint val="75000"/>
                  </a:schemeClr>
                </a:solidFill>
              </a:defRPr>
            </a:lvl5pPr>
            <a:lvl6pPr marL="2290698" indent="0">
              <a:buNone/>
              <a:defRPr sz="1500">
                <a:solidFill>
                  <a:schemeClr val="tx1">
                    <a:tint val="75000"/>
                  </a:schemeClr>
                </a:solidFill>
              </a:defRPr>
            </a:lvl6pPr>
            <a:lvl7pPr marL="2748836" indent="0">
              <a:buNone/>
              <a:defRPr sz="1500">
                <a:solidFill>
                  <a:schemeClr val="tx1">
                    <a:tint val="75000"/>
                  </a:schemeClr>
                </a:solidFill>
              </a:defRPr>
            </a:lvl7pPr>
            <a:lvl8pPr marL="3206976" indent="0">
              <a:buNone/>
              <a:defRPr sz="1500">
                <a:solidFill>
                  <a:schemeClr val="tx1">
                    <a:tint val="75000"/>
                  </a:schemeClr>
                </a:solidFill>
              </a:defRPr>
            </a:lvl8pPr>
            <a:lvl9pPr marL="3665116" indent="0">
              <a:buNone/>
              <a:defRPr sz="1500">
                <a:solidFill>
                  <a:schemeClr val="tx1">
                    <a:tint val="75000"/>
                  </a:schemeClr>
                </a:solidFill>
              </a:defRPr>
            </a:lvl9pPr>
          </a:lstStyle>
          <a:p>
            <a:pPr lvl="0"/>
            <a:r>
              <a:rPr lang="ru-RU" dirty="0" smtClean="0"/>
              <a:t>Образец текста</a:t>
            </a:r>
          </a:p>
        </p:txBody>
      </p:sp>
      <p:pic>
        <p:nvPicPr>
          <p:cNvPr id="12" name="Picture 11" descr="CBRF-Razdelitel.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922164"/>
            <a:ext cx="12801600" cy="3684240"/>
          </a:xfrm>
          <a:prstGeom prst="rect">
            <a:avLst/>
          </a:prstGeom>
        </p:spPr>
      </p:pic>
      <p:pic>
        <p:nvPicPr>
          <p:cNvPr id="8" name="Picture 7" descr="all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8728" y="-432482"/>
            <a:ext cx="4484824" cy="2832004"/>
          </a:xfrm>
          <a:prstGeom prst="rect">
            <a:avLst/>
          </a:prstGeom>
        </p:spPr>
      </p:pic>
    </p:spTree>
    <p:extLst>
      <p:ext uri="{BB962C8B-B14F-4D97-AF65-F5344CB8AC3E}">
        <p14:creationId xmlns:p14="http://schemas.microsoft.com/office/powerpoint/2010/main" val="37968837"/>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0111" y="2555875"/>
            <a:ext cx="544068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80814" y="2555875"/>
            <a:ext cx="5809014"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2"/>
          </p:nvPr>
        </p:nvSpPr>
        <p:spPr/>
        <p:txBody>
          <a:bodyPr/>
          <a:lstStyle/>
          <a:p>
            <a:fld id="{2EC4EB27-9ADE-42C2-9A98-47F5822B2EE7}" type="slidenum">
              <a:rPr lang="ru-RU" smtClean="0">
                <a:solidFill>
                  <a:srgbClr val="8A8A8D"/>
                </a:solidFill>
              </a:rPr>
              <a:pPr/>
              <a:t>‹#›</a:t>
            </a:fld>
            <a:endParaRPr lang="ru-RU" dirty="0">
              <a:solidFill>
                <a:srgbClr val="8A8A8D"/>
              </a:solidFill>
            </a:endParaRPr>
          </a:p>
        </p:txBody>
      </p:sp>
      <p:sp>
        <p:nvSpPr>
          <p:cNvPr id="8" name="Text Placeholder 8"/>
          <p:cNvSpPr>
            <a:spLocks noGrp="1"/>
          </p:cNvSpPr>
          <p:nvPr>
            <p:ph type="body" sz="quarter" idx="13" hasCustomPrompt="1"/>
          </p:nvPr>
        </p:nvSpPr>
        <p:spPr>
          <a:xfrm>
            <a:off x="3539817" y="470929"/>
            <a:ext cx="3747135" cy="730422"/>
          </a:xfrm>
        </p:spPr>
        <p:txBody>
          <a:bodyPr anchor="ctr">
            <a:normAutofit/>
          </a:bodyPr>
          <a:lstStyle>
            <a:lvl1pPr marL="0" indent="0">
              <a:buNone/>
              <a:defRPr sz="80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89486667"/>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Номер слайда 4"/>
          <p:cNvSpPr>
            <a:spLocks noGrp="1"/>
          </p:cNvSpPr>
          <p:nvPr>
            <p:ph type="sldNum" sz="quarter" idx="12"/>
          </p:nvPr>
        </p:nvSpPr>
        <p:spPr/>
        <p:txBody>
          <a:bodyPr/>
          <a:lstStyle/>
          <a:p>
            <a:fld id="{2EC4EB27-9ADE-42C2-9A98-47F5822B2EE7}" type="slidenum">
              <a:rPr lang="ru-RU" smtClean="0">
                <a:solidFill>
                  <a:srgbClr val="8A8A8D"/>
                </a:solidFill>
              </a:rPr>
              <a:pPr/>
              <a:t>‹#›</a:t>
            </a:fld>
            <a:endParaRPr lang="ru-RU" dirty="0">
              <a:solidFill>
                <a:srgbClr val="8A8A8D"/>
              </a:solidFill>
            </a:endParaRPr>
          </a:p>
        </p:txBody>
      </p:sp>
      <p:sp>
        <p:nvSpPr>
          <p:cNvPr id="6" name="Text Placeholder 8"/>
          <p:cNvSpPr>
            <a:spLocks noGrp="1"/>
          </p:cNvSpPr>
          <p:nvPr>
            <p:ph type="body" sz="quarter" idx="13" hasCustomPrompt="1"/>
          </p:nvPr>
        </p:nvSpPr>
        <p:spPr>
          <a:xfrm>
            <a:off x="3539817" y="470929"/>
            <a:ext cx="3747135" cy="730422"/>
          </a:xfrm>
        </p:spPr>
        <p:txBody>
          <a:bodyPr anchor="ctr">
            <a:normAutofit/>
          </a:bodyPr>
          <a:lstStyle>
            <a:lvl1pPr marL="0" indent="0">
              <a:buNone/>
              <a:defRPr sz="80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537241168"/>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mtClean="0">
                <a:solidFill>
                  <a:srgbClr val="8A8A8D"/>
                </a:solidFill>
              </a:rPr>
              <a:pPr/>
              <a:t>‹#›</a:t>
            </a:fld>
            <a:endParaRPr lang="ru-RU" dirty="0">
              <a:solidFill>
                <a:srgbClr val="8A8A8D"/>
              </a:solidFill>
            </a:endParaRPr>
          </a:p>
        </p:txBody>
      </p:sp>
      <p:sp>
        <p:nvSpPr>
          <p:cNvPr id="5" name="Text Placeholder 8"/>
          <p:cNvSpPr>
            <a:spLocks noGrp="1"/>
          </p:cNvSpPr>
          <p:nvPr>
            <p:ph type="body" sz="quarter" idx="13" hasCustomPrompt="1"/>
          </p:nvPr>
        </p:nvSpPr>
        <p:spPr>
          <a:xfrm>
            <a:off x="3539817" y="470929"/>
            <a:ext cx="3747135" cy="730422"/>
          </a:xfrm>
        </p:spPr>
        <p:txBody>
          <a:bodyPr anchor="ctr">
            <a:normAutofit/>
          </a:bodyPr>
          <a:lstStyle>
            <a:lvl1pPr marL="0" indent="0">
              <a:buNone/>
              <a:defRPr sz="80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2255566196"/>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2837" y="1691511"/>
            <a:ext cx="6926993" cy="999526"/>
          </a:xfrm>
        </p:spPr>
        <p:txBody>
          <a:bodyPr anchor="t">
            <a:normAutofit/>
          </a:bodyPr>
          <a:lstStyle>
            <a:lvl1pPr>
              <a:defRPr sz="2000"/>
            </a:lvl1pPr>
          </a:lstStyle>
          <a:p>
            <a:r>
              <a:rPr lang="ru-RU" dirty="0" smtClean="0"/>
              <a:t>Образец заголовка</a:t>
            </a:r>
            <a:endParaRPr lang="ru-RU" dirty="0"/>
          </a:p>
        </p:txBody>
      </p:sp>
      <p:sp>
        <p:nvSpPr>
          <p:cNvPr id="3" name="Рисунок 2"/>
          <p:cNvSpPr>
            <a:spLocks noGrp="1"/>
          </p:cNvSpPr>
          <p:nvPr>
            <p:ph type="pic" idx="1"/>
          </p:nvPr>
        </p:nvSpPr>
        <p:spPr>
          <a:xfrm>
            <a:off x="850791" y="1691507"/>
            <a:ext cx="4223724" cy="7052174"/>
          </a:xfrm>
        </p:spPr>
        <p:txBody>
          <a:bodyPr/>
          <a:lstStyle>
            <a:lvl1pPr marL="0" indent="0">
              <a:buNone/>
              <a:defRPr sz="3200"/>
            </a:lvl1pPr>
            <a:lvl2pPr marL="458142" indent="0">
              <a:buNone/>
              <a:defRPr sz="2800"/>
            </a:lvl2pPr>
            <a:lvl3pPr marL="916279" indent="0">
              <a:buNone/>
              <a:defRPr sz="2400"/>
            </a:lvl3pPr>
            <a:lvl4pPr marL="1374419" indent="0">
              <a:buNone/>
              <a:defRPr sz="2000"/>
            </a:lvl4pPr>
            <a:lvl5pPr marL="1832558" indent="0">
              <a:buNone/>
              <a:defRPr sz="2000"/>
            </a:lvl5pPr>
            <a:lvl6pPr marL="2290698" indent="0">
              <a:buNone/>
              <a:defRPr sz="2000"/>
            </a:lvl6pPr>
            <a:lvl7pPr marL="2748836" indent="0">
              <a:buNone/>
              <a:defRPr sz="2000"/>
            </a:lvl7pPr>
            <a:lvl8pPr marL="3206976" indent="0">
              <a:buNone/>
              <a:defRPr sz="2000"/>
            </a:lvl8pPr>
            <a:lvl9pPr marL="3665116" indent="0">
              <a:buNone/>
              <a:defRPr sz="2000"/>
            </a:lvl9pPr>
          </a:lstStyle>
          <a:p>
            <a:endParaRPr lang="ru-RU" dirty="0"/>
          </a:p>
        </p:txBody>
      </p:sp>
      <p:sp>
        <p:nvSpPr>
          <p:cNvPr id="4" name="Текст 3"/>
          <p:cNvSpPr>
            <a:spLocks noGrp="1"/>
          </p:cNvSpPr>
          <p:nvPr>
            <p:ph type="body" sz="half" idx="2"/>
          </p:nvPr>
        </p:nvSpPr>
        <p:spPr>
          <a:xfrm>
            <a:off x="5362837" y="2960137"/>
            <a:ext cx="6926993" cy="5794660"/>
          </a:xfrm>
        </p:spPr>
        <p:txBody>
          <a:bodyPr>
            <a:normAutofit/>
          </a:bodyPr>
          <a:lstStyle>
            <a:lvl1pPr marL="0" indent="0">
              <a:buNone/>
              <a:defRPr sz="1500"/>
            </a:lvl1pPr>
            <a:lvl2pPr marL="458142" indent="0">
              <a:buNone/>
              <a:defRPr sz="1500"/>
            </a:lvl2pPr>
            <a:lvl3pPr marL="916279" indent="0">
              <a:buNone/>
              <a:defRPr sz="1300"/>
            </a:lvl3pPr>
            <a:lvl4pPr marL="1374419" indent="0">
              <a:buNone/>
              <a:defRPr sz="1100"/>
            </a:lvl4pPr>
            <a:lvl5pPr marL="1832558" indent="0">
              <a:buNone/>
              <a:defRPr sz="1100"/>
            </a:lvl5pPr>
            <a:lvl6pPr marL="2290698" indent="0">
              <a:buNone/>
              <a:defRPr sz="1100"/>
            </a:lvl6pPr>
            <a:lvl7pPr marL="2748836" indent="0">
              <a:buNone/>
              <a:defRPr sz="1100"/>
            </a:lvl7pPr>
            <a:lvl8pPr marL="3206976" indent="0">
              <a:buNone/>
              <a:defRPr sz="1100"/>
            </a:lvl8pPr>
            <a:lvl9pPr marL="3665116" indent="0">
              <a:buNone/>
              <a:defRPr sz="1100"/>
            </a:lvl9pPr>
          </a:lstStyle>
          <a:p>
            <a:pPr lvl="0"/>
            <a:r>
              <a:rPr lang="ru-RU" dirty="0" smtClean="0"/>
              <a:t>Образец текста</a:t>
            </a:r>
          </a:p>
        </p:txBody>
      </p:sp>
      <p:sp>
        <p:nvSpPr>
          <p:cNvPr id="7" name="Номер слайда 6"/>
          <p:cNvSpPr>
            <a:spLocks noGrp="1"/>
          </p:cNvSpPr>
          <p:nvPr>
            <p:ph type="sldNum" sz="quarter" idx="12"/>
          </p:nvPr>
        </p:nvSpPr>
        <p:spPr/>
        <p:txBody>
          <a:bodyPr/>
          <a:lstStyle/>
          <a:p>
            <a:fld id="{2EC4EB27-9ADE-42C2-9A98-47F5822B2EE7}" type="slidenum">
              <a:rPr lang="ru-RU" smtClean="0">
                <a:solidFill>
                  <a:srgbClr val="8A8A8D"/>
                </a:solidFill>
              </a:rPr>
              <a:pPr/>
              <a:t>‹#›</a:t>
            </a:fld>
            <a:endParaRPr lang="ru-RU" dirty="0">
              <a:solidFill>
                <a:srgbClr val="8A8A8D"/>
              </a:solidFill>
            </a:endParaRPr>
          </a:p>
        </p:txBody>
      </p:sp>
      <p:sp>
        <p:nvSpPr>
          <p:cNvPr id="8" name="Text Placeholder 8"/>
          <p:cNvSpPr>
            <a:spLocks noGrp="1"/>
          </p:cNvSpPr>
          <p:nvPr>
            <p:ph type="body" sz="quarter" idx="13" hasCustomPrompt="1"/>
          </p:nvPr>
        </p:nvSpPr>
        <p:spPr>
          <a:xfrm>
            <a:off x="3539817" y="470929"/>
            <a:ext cx="3747135" cy="730422"/>
          </a:xfrm>
        </p:spPr>
        <p:txBody>
          <a:bodyPr anchor="ctr">
            <a:normAutofit/>
          </a:bodyPr>
          <a:lstStyle>
            <a:lvl1pPr marL="0" indent="0">
              <a:buNone/>
              <a:defRPr sz="80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3637623305"/>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Rectangle 9"/>
          <p:cNvSpPr/>
          <p:nvPr userDrawn="1"/>
        </p:nvSpPr>
        <p:spPr>
          <a:xfrm>
            <a:off x="0" y="5747389"/>
            <a:ext cx="12801600" cy="3853815"/>
          </a:xfrm>
          <a:prstGeom prst="rect">
            <a:avLst/>
          </a:prstGeom>
          <a:solidFill>
            <a:schemeClr val="accent6"/>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lIns="122181" tIns="61092" rIns="122181" bIns="61092" anchor="ctr"/>
          <a:lstStyle/>
          <a:p>
            <a:pPr algn="ctr" defTabSz="1280160">
              <a:defRPr/>
            </a:pPr>
            <a:endParaRPr lang="en-US" dirty="0">
              <a:solidFill>
                <a:prstClr val="white"/>
              </a:solidFill>
            </a:endParaRPr>
          </a:p>
        </p:txBody>
      </p:sp>
      <p:sp>
        <p:nvSpPr>
          <p:cNvPr id="7" name="Rectangle 8"/>
          <p:cNvSpPr/>
          <p:nvPr userDrawn="1"/>
        </p:nvSpPr>
        <p:spPr>
          <a:xfrm>
            <a:off x="0" y="2"/>
            <a:ext cx="12801600" cy="19157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2181" tIns="61092" rIns="122181" bIns="61092" anchor="ctr"/>
          <a:lstStyle/>
          <a:p>
            <a:pPr algn="ctr" defTabSz="1280160">
              <a:defRPr/>
            </a:pPr>
            <a:endParaRPr lang="en-US" dirty="0">
              <a:solidFill>
                <a:prstClr val="white"/>
              </a:solidFill>
            </a:endParaRPr>
          </a:p>
        </p:txBody>
      </p:sp>
      <p:pic>
        <p:nvPicPr>
          <p:cNvPr id="8" name="Picture 11" descr="alllogo-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8948" y="-433388"/>
            <a:ext cx="3832144" cy="282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7494" r="7951"/>
          <a:stretch>
            <a:fillRect/>
          </a:stretch>
        </p:blipFill>
        <p:spPr bwMode="auto">
          <a:xfrm>
            <a:off x="0" y="1915799"/>
            <a:ext cx="12801600" cy="383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a:spLocks noGrp="1"/>
          </p:cNvSpPr>
          <p:nvPr>
            <p:ph type="subTitle" idx="1"/>
          </p:nvPr>
        </p:nvSpPr>
        <p:spPr>
          <a:xfrm>
            <a:off x="6371970" y="7832817"/>
            <a:ext cx="6054810" cy="922638"/>
          </a:xfrm>
        </p:spPr>
        <p:txBody>
          <a:bodyPr>
            <a:normAutofit/>
          </a:bodyPr>
          <a:lstStyle>
            <a:lvl1pPr marL="0" indent="0" algn="l">
              <a:buNone/>
              <a:defRPr sz="2700">
                <a:solidFill>
                  <a:schemeClr val="bg1"/>
                </a:solidFill>
              </a:defRPr>
            </a:lvl1pPr>
            <a:lvl2pPr marL="610905" indent="0" algn="ctr">
              <a:buNone/>
              <a:defRPr sz="2700"/>
            </a:lvl2pPr>
            <a:lvl3pPr marL="1221811" indent="0" algn="ctr">
              <a:buNone/>
              <a:defRPr sz="2500"/>
            </a:lvl3pPr>
            <a:lvl4pPr marL="1832716" indent="0" algn="ctr">
              <a:buNone/>
              <a:defRPr sz="2100"/>
            </a:lvl4pPr>
            <a:lvl5pPr marL="2443623" indent="0" algn="ctr">
              <a:buNone/>
              <a:defRPr sz="2100"/>
            </a:lvl5pPr>
            <a:lvl6pPr marL="3054528" indent="0" algn="ctr">
              <a:buNone/>
              <a:defRPr sz="2100"/>
            </a:lvl6pPr>
            <a:lvl7pPr marL="3665434" indent="0" algn="ctr">
              <a:buNone/>
              <a:defRPr sz="2100"/>
            </a:lvl7pPr>
            <a:lvl8pPr marL="4276341" indent="0" algn="ctr">
              <a:buNone/>
              <a:defRPr sz="2100"/>
            </a:lvl8pPr>
            <a:lvl9pPr marL="4887246" indent="0" algn="ctr">
              <a:buNone/>
              <a:defRPr sz="2100"/>
            </a:lvl9pPr>
          </a:lstStyle>
          <a:p>
            <a:r>
              <a:rPr lang="ru-RU" dirty="0" smtClean="0"/>
              <a:t>Образец подзаголовка</a:t>
            </a:r>
            <a:endParaRPr lang="ru-RU" dirty="0"/>
          </a:p>
        </p:txBody>
      </p:sp>
      <p:sp>
        <p:nvSpPr>
          <p:cNvPr id="15" name="Title 14"/>
          <p:cNvSpPr>
            <a:spLocks noGrp="1"/>
          </p:cNvSpPr>
          <p:nvPr>
            <p:ph type="title"/>
          </p:nvPr>
        </p:nvSpPr>
        <p:spPr>
          <a:xfrm>
            <a:off x="6371971" y="5766486"/>
            <a:ext cx="6054811" cy="1902942"/>
          </a:xfrm>
        </p:spPr>
        <p:txBody>
          <a:bodyPr anchor="b">
            <a:normAutofit/>
          </a:bodyPr>
          <a:lstStyle>
            <a:lvl1pPr>
              <a:defRPr sz="2700">
                <a:solidFill>
                  <a:srgbClr val="FFFFFF"/>
                </a:solidFill>
              </a:defRPr>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6" name="Текст 5"/>
          <p:cNvSpPr>
            <a:spLocks noGrp="1"/>
          </p:cNvSpPr>
          <p:nvPr>
            <p:ph type="body" sz="quarter" idx="10"/>
          </p:nvPr>
        </p:nvSpPr>
        <p:spPr>
          <a:xfrm>
            <a:off x="576650" y="7832816"/>
            <a:ext cx="5681516" cy="932250"/>
          </a:xfrm>
        </p:spPr>
        <p:txBody>
          <a:bodyPr>
            <a:noAutofit/>
          </a:bodyPr>
          <a:lstStyle>
            <a:lvl1pPr marL="0" indent="0" algn="r">
              <a:buNone/>
              <a:defRPr sz="27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smtClean="0"/>
              <a:t>Образец текста</a:t>
            </a:r>
          </a:p>
        </p:txBody>
      </p:sp>
      <p:sp>
        <p:nvSpPr>
          <p:cNvPr id="10" name="Date Placeholder 26"/>
          <p:cNvSpPr>
            <a:spLocks noGrp="1"/>
          </p:cNvSpPr>
          <p:nvPr>
            <p:ph type="dt" sz="half" idx="11"/>
          </p:nvPr>
        </p:nvSpPr>
        <p:spPr>
          <a:xfrm>
            <a:off x="6405801" y="8841109"/>
            <a:ext cx="2987040" cy="511175"/>
          </a:xfrm>
          <a:prstGeom prst="rect">
            <a:avLst/>
          </a:prstGeom>
        </p:spPr>
        <p:txBody>
          <a:bodyPr vert="horz" lIns="0" tIns="0" rIns="0" bIns="0" rtlCol="0" anchor="t"/>
          <a:lstStyle>
            <a:lvl1pPr algn="l" fontAlgn="auto">
              <a:spcBef>
                <a:spcPts val="0"/>
              </a:spcBef>
              <a:spcAft>
                <a:spcPts val="0"/>
              </a:spcAft>
              <a:defRPr sz="1500" smtClean="0">
                <a:solidFill>
                  <a:srgbClr val="FFFFFF"/>
                </a:solidFill>
                <a:latin typeface="+mn-lt"/>
                <a:cs typeface="+mn-cs"/>
              </a:defRPr>
            </a:lvl1pPr>
          </a:lstStyle>
          <a:p>
            <a:pPr defTabSz="1280160">
              <a:defRPr/>
            </a:pPr>
            <a:endParaRPr lang="en-US" dirty="0"/>
          </a:p>
        </p:txBody>
      </p:sp>
    </p:spTree>
    <p:extLst>
      <p:ext uri="{BB962C8B-B14F-4D97-AF65-F5344CB8AC3E}">
        <p14:creationId xmlns:p14="http://schemas.microsoft.com/office/powerpoint/2010/main" val="1269413897"/>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5" name="Номер слайда 5"/>
          <p:cNvSpPr>
            <a:spLocks noGrp="1"/>
          </p:cNvSpPr>
          <p:nvPr>
            <p:ph type="sldNum" sz="quarter" idx="14"/>
          </p:nvPr>
        </p:nvSpPr>
        <p:spPr>
          <a:xfrm>
            <a:off x="11882698" y="458094"/>
            <a:ext cx="505063" cy="657860"/>
          </a:xfrm>
        </p:spPr>
        <p:txBody>
          <a:bodyPr/>
          <a:lstStyle>
            <a:lvl1pPr algn="r">
              <a:defRPr sz="1500" smtClean="0">
                <a:solidFill>
                  <a:schemeClr val="accent1">
                    <a:lumMod val="50000"/>
                  </a:schemeClr>
                </a:solidFill>
              </a:defRPr>
            </a:lvl1pPr>
          </a:lstStyle>
          <a:p>
            <a:pPr>
              <a:defRPr/>
            </a:pPr>
            <a:fld id="{5E6D6FA0-F123-4826-9CC7-C40EFF0CD362}" type="slidenum">
              <a:rPr lang="ru-RU">
                <a:solidFill>
                  <a:srgbClr val="77777A">
                    <a:lumMod val="50000"/>
                  </a:srgbClr>
                </a:solidFill>
              </a:rPr>
              <a:pPr>
                <a:defRPr/>
              </a:pPr>
              <a:t>‹#›</a:t>
            </a:fld>
            <a:endParaRPr lang="ru-RU" dirty="0">
              <a:solidFill>
                <a:srgbClr val="77777A">
                  <a:lumMod val="50000"/>
                </a:srgbClr>
              </a:solidFill>
            </a:endParaRPr>
          </a:p>
        </p:txBody>
      </p:sp>
    </p:spTree>
    <p:extLst>
      <p:ext uri="{BB962C8B-B14F-4D97-AF65-F5344CB8AC3E}">
        <p14:creationId xmlns:p14="http://schemas.microsoft.com/office/powerpoint/2010/main" val="2357278974"/>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8"/>
          <p:cNvSpPr/>
          <p:nvPr userDrawn="1"/>
        </p:nvSpPr>
        <p:spPr>
          <a:xfrm>
            <a:off x="0" y="5747389"/>
            <a:ext cx="12801600" cy="3853815"/>
          </a:xfrm>
          <a:prstGeom prst="rect">
            <a:avLst/>
          </a:prstGeom>
          <a:solidFill>
            <a:srgbClr val="AB5253"/>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lIns="122181" tIns="61092" rIns="122181" bIns="61092" anchor="ctr"/>
          <a:lstStyle/>
          <a:p>
            <a:pPr algn="ctr" defTabSz="1280160">
              <a:defRPr/>
            </a:pPr>
            <a:endParaRPr lang="en-US" dirty="0">
              <a:solidFill>
                <a:prstClr val="white"/>
              </a:solidFill>
            </a:endParaRPr>
          </a:p>
        </p:txBody>
      </p:sp>
      <p:sp>
        <p:nvSpPr>
          <p:cNvPr id="5" name="Rectangle 9"/>
          <p:cNvSpPr/>
          <p:nvPr userDrawn="1"/>
        </p:nvSpPr>
        <p:spPr>
          <a:xfrm>
            <a:off x="0" y="2"/>
            <a:ext cx="12801600" cy="19157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2181" tIns="61092" rIns="122181" bIns="61092" anchor="ctr"/>
          <a:lstStyle/>
          <a:p>
            <a:pPr algn="ctr" defTabSz="1280160">
              <a:defRPr/>
            </a:pPr>
            <a:endParaRPr lang="en-US" dirty="0">
              <a:solidFill>
                <a:prstClr val="white"/>
              </a:solidFill>
            </a:endParaRPr>
          </a:p>
        </p:txBody>
      </p:sp>
      <p:pic>
        <p:nvPicPr>
          <p:cNvPr id="6" name="Picture 11" descr="CBRF-Razdelite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22467"/>
            <a:ext cx="12801600" cy="383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lllogo-0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08948" y="-433388"/>
            <a:ext cx="3832144" cy="282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6400803" y="5766492"/>
            <a:ext cx="5514022" cy="1037967"/>
          </a:xfrm>
        </p:spPr>
        <p:txBody>
          <a:bodyPr anchor="b"/>
          <a:lstStyle>
            <a:lvl1pPr>
              <a:defRPr sz="2700">
                <a:solidFill>
                  <a:schemeClr val="bg1"/>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6400803" y="6919789"/>
            <a:ext cx="5514022" cy="1605726"/>
          </a:xfrm>
        </p:spPr>
        <p:txBody>
          <a:bodyPr>
            <a:normAutofit/>
          </a:bodyPr>
          <a:lstStyle>
            <a:lvl1pPr marL="0" indent="0">
              <a:buNone/>
              <a:defRPr sz="2700">
                <a:solidFill>
                  <a:srgbClr val="E7E6E6"/>
                </a:solidFill>
              </a:defRPr>
            </a:lvl1pPr>
            <a:lvl2pPr marL="610905" indent="0">
              <a:buNone/>
              <a:defRPr sz="2700">
                <a:solidFill>
                  <a:schemeClr val="tx1">
                    <a:tint val="75000"/>
                  </a:schemeClr>
                </a:solidFill>
              </a:defRPr>
            </a:lvl2pPr>
            <a:lvl3pPr marL="1221811" indent="0">
              <a:buNone/>
              <a:defRPr sz="2500">
                <a:solidFill>
                  <a:schemeClr val="tx1">
                    <a:tint val="75000"/>
                  </a:schemeClr>
                </a:solidFill>
              </a:defRPr>
            </a:lvl3pPr>
            <a:lvl4pPr marL="1832716" indent="0">
              <a:buNone/>
              <a:defRPr sz="2100">
                <a:solidFill>
                  <a:schemeClr val="tx1">
                    <a:tint val="75000"/>
                  </a:schemeClr>
                </a:solidFill>
              </a:defRPr>
            </a:lvl4pPr>
            <a:lvl5pPr marL="2443623" indent="0">
              <a:buNone/>
              <a:defRPr sz="2100">
                <a:solidFill>
                  <a:schemeClr val="tx1">
                    <a:tint val="75000"/>
                  </a:schemeClr>
                </a:solidFill>
              </a:defRPr>
            </a:lvl5pPr>
            <a:lvl6pPr marL="3054528" indent="0">
              <a:buNone/>
              <a:defRPr sz="2100">
                <a:solidFill>
                  <a:schemeClr val="tx1">
                    <a:tint val="75000"/>
                  </a:schemeClr>
                </a:solidFill>
              </a:defRPr>
            </a:lvl6pPr>
            <a:lvl7pPr marL="3665434" indent="0">
              <a:buNone/>
              <a:defRPr sz="2100">
                <a:solidFill>
                  <a:schemeClr val="tx1">
                    <a:tint val="75000"/>
                  </a:schemeClr>
                </a:solidFill>
              </a:defRPr>
            </a:lvl7pPr>
            <a:lvl8pPr marL="4276341" indent="0">
              <a:buNone/>
              <a:defRPr sz="2100">
                <a:solidFill>
                  <a:schemeClr val="tx1">
                    <a:tint val="75000"/>
                  </a:schemeClr>
                </a:solidFill>
              </a:defRPr>
            </a:lvl8pPr>
            <a:lvl9pPr marL="4887246" indent="0">
              <a:buNone/>
              <a:defRPr sz="2100">
                <a:solidFill>
                  <a:schemeClr val="tx1">
                    <a:tint val="75000"/>
                  </a:schemeClr>
                </a:solidFill>
              </a:defRPr>
            </a:lvl9pPr>
          </a:lstStyle>
          <a:p>
            <a:pPr lvl="0"/>
            <a:r>
              <a:rPr lang="ru-RU" dirty="0" smtClean="0"/>
              <a:t>Образец текста</a:t>
            </a:r>
          </a:p>
        </p:txBody>
      </p:sp>
    </p:spTree>
    <p:extLst>
      <p:ext uri="{BB962C8B-B14F-4D97-AF65-F5344CB8AC3E}">
        <p14:creationId xmlns:p14="http://schemas.microsoft.com/office/powerpoint/2010/main" val="294692385"/>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0111" y="2555875"/>
            <a:ext cx="544068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80812" y="2555875"/>
            <a:ext cx="5809016"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39FFA973-1D0F-4434-A987-6F75444A7199}" type="slidenum">
              <a:rPr lang="ru-RU"/>
              <a:pPr>
                <a:defRPr/>
              </a:pPr>
              <a:t>‹#›</a:t>
            </a:fld>
            <a:endParaRPr lang="ru-RU" dirty="0"/>
          </a:p>
        </p:txBody>
      </p:sp>
    </p:spTree>
    <p:extLst>
      <p:ext uri="{BB962C8B-B14F-4D97-AF65-F5344CB8AC3E}">
        <p14:creationId xmlns:p14="http://schemas.microsoft.com/office/powerpoint/2010/main" val="74356512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8"/>
          <p:cNvSpPr/>
          <p:nvPr userDrawn="1"/>
        </p:nvSpPr>
        <p:spPr>
          <a:xfrm>
            <a:off x="0" y="5747390"/>
            <a:ext cx="12801600" cy="3853815"/>
          </a:xfrm>
          <a:prstGeom prst="rect">
            <a:avLst/>
          </a:prstGeom>
          <a:solidFill>
            <a:srgbClr val="AB5253"/>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lIns="122167" tIns="61085" rIns="122167" bIns="61085" anchor="ctr"/>
          <a:lstStyle/>
          <a:p>
            <a:pPr algn="ctr">
              <a:defRPr/>
            </a:pPr>
            <a:endParaRPr lang="en-US" dirty="0">
              <a:solidFill>
                <a:prstClr val="white"/>
              </a:solidFill>
            </a:endParaRPr>
          </a:p>
        </p:txBody>
      </p:sp>
      <p:sp>
        <p:nvSpPr>
          <p:cNvPr id="5" name="Rectangle 9"/>
          <p:cNvSpPr/>
          <p:nvPr userDrawn="1"/>
        </p:nvSpPr>
        <p:spPr>
          <a:xfrm>
            <a:off x="0" y="4"/>
            <a:ext cx="12801600" cy="19157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2167" tIns="61085" rIns="122167" bIns="61085" anchor="ctr"/>
          <a:lstStyle/>
          <a:p>
            <a:pPr algn="ctr">
              <a:defRPr/>
            </a:pPr>
            <a:endParaRPr lang="en-US" dirty="0">
              <a:solidFill>
                <a:prstClr val="white"/>
              </a:solidFill>
            </a:endParaRPr>
          </a:p>
        </p:txBody>
      </p:sp>
      <p:pic>
        <p:nvPicPr>
          <p:cNvPr id="6" name="Picture 11" descr="CBRF-Razdelite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22468"/>
            <a:ext cx="12801600" cy="383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lllogo-0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08948" y="-433388"/>
            <a:ext cx="3832144" cy="282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6400803" y="5766493"/>
            <a:ext cx="5514022" cy="1037967"/>
          </a:xfrm>
        </p:spPr>
        <p:txBody>
          <a:bodyPr anchor="b"/>
          <a:lstStyle>
            <a:lvl1pPr>
              <a:defRPr sz="2700">
                <a:solidFill>
                  <a:schemeClr val="bg1"/>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6400803" y="6919790"/>
            <a:ext cx="5514022" cy="1605726"/>
          </a:xfrm>
        </p:spPr>
        <p:txBody>
          <a:bodyPr>
            <a:normAutofit/>
          </a:bodyPr>
          <a:lstStyle>
            <a:lvl1pPr marL="0" indent="0">
              <a:buNone/>
              <a:defRPr sz="2700">
                <a:solidFill>
                  <a:srgbClr val="E7E6E6"/>
                </a:solidFill>
              </a:defRPr>
            </a:lvl1pPr>
            <a:lvl2pPr marL="610831" indent="0">
              <a:buNone/>
              <a:defRPr sz="2700">
                <a:solidFill>
                  <a:schemeClr val="tx1">
                    <a:tint val="75000"/>
                  </a:schemeClr>
                </a:solidFill>
              </a:defRPr>
            </a:lvl2pPr>
            <a:lvl3pPr marL="1221664" indent="0">
              <a:buNone/>
              <a:defRPr sz="2500">
                <a:solidFill>
                  <a:schemeClr val="tx1">
                    <a:tint val="75000"/>
                  </a:schemeClr>
                </a:solidFill>
              </a:defRPr>
            </a:lvl3pPr>
            <a:lvl4pPr marL="1832496" indent="0">
              <a:buNone/>
              <a:defRPr sz="2100">
                <a:solidFill>
                  <a:schemeClr val="tx1">
                    <a:tint val="75000"/>
                  </a:schemeClr>
                </a:solidFill>
              </a:defRPr>
            </a:lvl4pPr>
            <a:lvl5pPr marL="2443330" indent="0">
              <a:buNone/>
              <a:defRPr sz="2100">
                <a:solidFill>
                  <a:schemeClr val="tx1">
                    <a:tint val="75000"/>
                  </a:schemeClr>
                </a:solidFill>
              </a:defRPr>
            </a:lvl5pPr>
            <a:lvl6pPr marL="3054162" indent="0">
              <a:buNone/>
              <a:defRPr sz="2100">
                <a:solidFill>
                  <a:schemeClr val="tx1">
                    <a:tint val="75000"/>
                  </a:schemeClr>
                </a:solidFill>
              </a:defRPr>
            </a:lvl6pPr>
            <a:lvl7pPr marL="3664994" indent="0">
              <a:buNone/>
              <a:defRPr sz="2100">
                <a:solidFill>
                  <a:schemeClr val="tx1">
                    <a:tint val="75000"/>
                  </a:schemeClr>
                </a:solidFill>
              </a:defRPr>
            </a:lvl7pPr>
            <a:lvl8pPr marL="4275828" indent="0">
              <a:buNone/>
              <a:defRPr sz="2100">
                <a:solidFill>
                  <a:schemeClr val="tx1">
                    <a:tint val="75000"/>
                  </a:schemeClr>
                </a:solidFill>
              </a:defRPr>
            </a:lvl8pPr>
            <a:lvl9pPr marL="4886659" indent="0">
              <a:buNone/>
              <a:defRPr sz="2100">
                <a:solidFill>
                  <a:schemeClr val="tx1">
                    <a:tint val="75000"/>
                  </a:schemeClr>
                </a:solidFill>
              </a:defRPr>
            </a:lvl9pPr>
          </a:lstStyle>
          <a:p>
            <a:pPr lvl="0"/>
            <a:r>
              <a:rPr lang="ru-RU" dirty="0" smtClean="0"/>
              <a:t>Образец текста</a:t>
            </a:r>
          </a:p>
        </p:txBody>
      </p:sp>
    </p:spTree>
    <p:extLst>
      <p:ext uri="{BB962C8B-B14F-4D97-AF65-F5344CB8AC3E}">
        <p14:creationId xmlns:p14="http://schemas.microsoft.com/office/powerpoint/2010/main" val="2866958328"/>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4" name="Номер слайда 5"/>
          <p:cNvSpPr>
            <a:spLocks noGrp="1"/>
          </p:cNvSpPr>
          <p:nvPr>
            <p:ph type="sldNum" sz="quarter" idx="14"/>
          </p:nvPr>
        </p:nvSpPr>
        <p:spPr/>
        <p:txBody>
          <a:bodyPr/>
          <a:lstStyle>
            <a:lvl1pPr>
              <a:defRPr/>
            </a:lvl1pPr>
          </a:lstStyle>
          <a:p>
            <a:pPr>
              <a:defRPr/>
            </a:pPr>
            <a:fld id="{B5824586-2174-4BB9-9C2E-9C21B92B51DF}" type="slidenum">
              <a:rPr lang="ru-RU"/>
              <a:pPr>
                <a:defRPr/>
              </a:pPr>
              <a:t>‹#›</a:t>
            </a:fld>
            <a:endParaRPr lang="ru-RU" dirty="0"/>
          </a:p>
        </p:txBody>
      </p:sp>
    </p:spTree>
    <p:extLst>
      <p:ext uri="{BB962C8B-B14F-4D97-AF65-F5344CB8AC3E}">
        <p14:creationId xmlns:p14="http://schemas.microsoft.com/office/powerpoint/2010/main" val="3705125323"/>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3" name="Номер слайда 5"/>
          <p:cNvSpPr>
            <a:spLocks noGrp="1"/>
          </p:cNvSpPr>
          <p:nvPr>
            <p:ph type="sldNum" sz="quarter" idx="14"/>
          </p:nvPr>
        </p:nvSpPr>
        <p:spPr/>
        <p:txBody>
          <a:bodyPr/>
          <a:lstStyle>
            <a:lvl1pPr>
              <a:defRPr/>
            </a:lvl1pPr>
          </a:lstStyle>
          <a:p>
            <a:pPr>
              <a:defRPr/>
            </a:pPr>
            <a:fld id="{9650B52B-3F47-4A82-9F09-B6A2F224D7DA}" type="slidenum">
              <a:rPr lang="ru-RU"/>
              <a:pPr>
                <a:defRPr/>
              </a:pPr>
              <a:t>‹#›</a:t>
            </a:fld>
            <a:endParaRPr lang="ru-RU" dirty="0"/>
          </a:p>
        </p:txBody>
      </p:sp>
    </p:spTree>
    <p:extLst>
      <p:ext uri="{BB962C8B-B14F-4D97-AF65-F5344CB8AC3E}">
        <p14:creationId xmlns:p14="http://schemas.microsoft.com/office/powerpoint/2010/main" val="3277900121"/>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2833" y="1691503"/>
            <a:ext cx="6926993" cy="999524"/>
          </a:xfrm>
        </p:spPr>
        <p:txBody>
          <a:bodyPr anchor="t">
            <a:normAutofit/>
          </a:bodyPr>
          <a:lstStyle>
            <a:lvl1pPr>
              <a:defRPr sz="2700"/>
            </a:lvl1pPr>
          </a:lstStyle>
          <a:p>
            <a:r>
              <a:rPr lang="ru-RU" dirty="0" smtClean="0"/>
              <a:t>Образец заголовка</a:t>
            </a:r>
            <a:endParaRPr lang="ru-RU" dirty="0"/>
          </a:p>
        </p:txBody>
      </p:sp>
      <p:sp>
        <p:nvSpPr>
          <p:cNvPr id="3" name="Рисунок 2"/>
          <p:cNvSpPr>
            <a:spLocks noGrp="1"/>
          </p:cNvSpPr>
          <p:nvPr>
            <p:ph type="pic" idx="1"/>
          </p:nvPr>
        </p:nvSpPr>
        <p:spPr>
          <a:xfrm>
            <a:off x="850783" y="1691504"/>
            <a:ext cx="4223726" cy="7052174"/>
          </a:xfrm>
        </p:spPr>
        <p:txBody>
          <a:bodyPr rtlCol="0">
            <a:normAutofit/>
          </a:bodyPr>
          <a:lstStyle>
            <a:lvl1pPr marL="0" indent="0">
              <a:buNone/>
              <a:defRPr sz="4300"/>
            </a:lvl1pPr>
            <a:lvl2pPr marL="610905" indent="0">
              <a:buNone/>
              <a:defRPr sz="3600"/>
            </a:lvl2pPr>
            <a:lvl3pPr marL="1221811" indent="0">
              <a:buNone/>
              <a:defRPr sz="3200"/>
            </a:lvl3pPr>
            <a:lvl4pPr marL="1832716" indent="0">
              <a:buNone/>
              <a:defRPr sz="2700"/>
            </a:lvl4pPr>
            <a:lvl5pPr marL="2443623" indent="0">
              <a:buNone/>
              <a:defRPr sz="2700"/>
            </a:lvl5pPr>
            <a:lvl6pPr marL="3054528" indent="0">
              <a:buNone/>
              <a:defRPr sz="2700"/>
            </a:lvl6pPr>
            <a:lvl7pPr marL="3665434" indent="0">
              <a:buNone/>
              <a:defRPr sz="2700"/>
            </a:lvl7pPr>
            <a:lvl8pPr marL="4276341" indent="0">
              <a:buNone/>
              <a:defRPr sz="2700"/>
            </a:lvl8pPr>
            <a:lvl9pPr marL="4887246" indent="0">
              <a:buNone/>
              <a:defRPr sz="2700"/>
            </a:lvl9pPr>
          </a:lstStyle>
          <a:p>
            <a:pPr lvl="0"/>
            <a:endParaRPr lang="ru-RU" noProof="0" dirty="0"/>
          </a:p>
        </p:txBody>
      </p:sp>
      <p:sp>
        <p:nvSpPr>
          <p:cNvPr id="4" name="Текст 3"/>
          <p:cNvSpPr>
            <a:spLocks noGrp="1"/>
          </p:cNvSpPr>
          <p:nvPr>
            <p:ph type="body" sz="half" idx="2"/>
          </p:nvPr>
        </p:nvSpPr>
        <p:spPr>
          <a:xfrm>
            <a:off x="5362833" y="2960136"/>
            <a:ext cx="6926993" cy="5794660"/>
          </a:xfrm>
        </p:spPr>
        <p:txBody>
          <a:bodyPr>
            <a:normAutofit/>
          </a:bodyPr>
          <a:lstStyle>
            <a:lvl1pPr marL="0" indent="0">
              <a:buNone/>
              <a:defRPr sz="1800"/>
            </a:lvl1pPr>
            <a:lvl2pPr marL="610905" indent="0">
              <a:buNone/>
              <a:defRPr sz="1800"/>
            </a:lvl2pPr>
            <a:lvl3pPr marL="1221811" indent="0">
              <a:buNone/>
              <a:defRPr sz="1500"/>
            </a:lvl3pPr>
            <a:lvl4pPr marL="1832716" indent="0">
              <a:buNone/>
              <a:defRPr sz="1400"/>
            </a:lvl4pPr>
            <a:lvl5pPr marL="2443623" indent="0">
              <a:buNone/>
              <a:defRPr sz="1400"/>
            </a:lvl5pPr>
            <a:lvl6pPr marL="3054528" indent="0">
              <a:buNone/>
              <a:defRPr sz="1400"/>
            </a:lvl6pPr>
            <a:lvl7pPr marL="3665434" indent="0">
              <a:buNone/>
              <a:defRPr sz="1400"/>
            </a:lvl7pPr>
            <a:lvl8pPr marL="4276341" indent="0">
              <a:buNone/>
              <a:defRPr sz="1400"/>
            </a:lvl8pPr>
            <a:lvl9pPr marL="4887246" indent="0">
              <a:buNone/>
              <a:defRPr sz="1400"/>
            </a:lvl9pPr>
          </a:lstStyle>
          <a:p>
            <a:pPr lvl="0"/>
            <a:r>
              <a:rPr lang="ru-RU" dirty="0" smtClean="0"/>
              <a:t>Образец текста</a:t>
            </a:r>
          </a:p>
        </p:txBody>
      </p:sp>
      <p:sp>
        <p:nvSpPr>
          <p:cNvPr id="8"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59EC7010-5998-48E2-BF34-362DC325DD61}" type="slidenum">
              <a:rPr lang="ru-RU"/>
              <a:pPr>
                <a:defRPr/>
              </a:pPr>
              <a:t>‹#›</a:t>
            </a:fld>
            <a:endParaRPr lang="ru-RU" dirty="0"/>
          </a:p>
        </p:txBody>
      </p:sp>
    </p:spTree>
    <p:extLst>
      <p:ext uri="{BB962C8B-B14F-4D97-AF65-F5344CB8AC3E}">
        <p14:creationId xmlns:p14="http://schemas.microsoft.com/office/powerpoint/2010/main" val="347026328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0111" y="2555875"/>
            <a:ext cx="544068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80813" y="2555875"/>
            <a:ext cx="5809016"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39FFA973-1D0F-4434-A987-6F75444A7199}" type="slidenum">
              <a:rPr lang="ru-RU"/>
              <a:pPr>
                <a:defRPr/>
              </a:pPr>
              <a:t>‹#›</a:t>
            </a:fld>
            <a:endParaRPr lang="ru-RU" dirty="0"/>
          </a:p>
        </p:txBody>
      </p:sp>
    </p:spTree>
    <p:extLst>
      <p:ext uri="{BB962C8B-B14F-4D97-AF65-F5344CB8AC3E}">
        <p14:creationId xmlns:p14="http://schemas.microsoft.com/office/powerpoint/2010/main" val="223285412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4" name="Номер слайда 5"/>
          <p:cNvSpPr>
            <a:spLocks noGrp="1"/>
          </p:cNvSpPr>
          <p:nvPr>
            <p:ph type="sldNum" sz="quarter" idx="14"/>
          </p:nvPr>
        </p:nvSpPr>
        <p:spPr/>
        <p:txBody>
          <a:bodyPr/>
          <a:lstStyle>
            <a:lvl1pPr>
              <a:defRPr/>
            </a:lvl1pPr>
          </a:lstStyle>
          <a:p>
            <a:pPr>
              <a:defRPr/>
            </a:pPr>
            <a:fld id="{B5824586-2174-4BB9-9C2E-9C21B92B51DF}" type="slidenum">
              <a:rPr lang="ru-RU"/>
              <a:pPr>
                <a:defRPr/>
              </a:pPr>
              <a:t>‹#›</a:t>
            </a:fld>
            <a:endParaRPr lang="ru-RU" dirty="0"/>
          </a:p>
        </p:txBody>
      </p:sp>
    </p:spTree>
    <p:extLst>
      <p:ext uri="{BB962C8B-B14F-4D97-AF65-F5344CB8AC3E}">
        <p14:creationId xmlns:p14="http://schemas.microsoft.com/office/powerpoint/2010/main" val="173869591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3" name="Номер слайда 5"/>
          <p:cNvSpPr>
            <a:spLocks noGrp="1"/>
          </p:cNvSpPr>
          <p:nvPr>
            <p:ph type="sldNum" sz="quarter" idx="14"/>
          </p:nvPr>
        </p:nvSpPr>
        <p:spPr/>
        <p:txBody>
          <a:bodyPr/>
          <a:lstStyle>
            <a:lvl1pPr>
              <a:defRPr/>
            </a:lvl1pPr>
          </a:lstStyle>
          <a:p>
            <a:pPr>
              <a:defRPr/>
            </a:pPr>
            <a:fld id="{9650B52B-3F47-4A82-9F09-B6A2F224D7DA}" type="slidenum">
              <a:rPr lang="ru-RU"/>
              <a:pPr>
                <a:defRPr/>
              </a:pPr>
              <a:t>‹#›</a:t>
            </a:fld>
            <a:endParaRPr lang="ru-RU" dirty="0"/>
          </a:p>
        </p:txBody>
      </p:sp>
    </p:spTree>
    <p:extLst>
      <p:ext uri="{BB962C8B-B14F-4D97-AF65-F5344CB8AC3E}">
        <p14:creationId xmlns:p14="http://schemas.microsoft.com/office/powerpoint/2010/main" val="32431577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2833" y="1691503"/>
            <a:ext cx="6926993" cy="999524"/>
          </a:xfrm>
        </p:spPr>
        <p:txBody>
          <a:bodyPr anchor="t">
            <a:normAutofit/>
          </a:bodyPr>
          <a:lstStyle>
            <a:lvl1pPr>
              <a:defRPr sz="2700"/>
            </a:lvl1pPr>
          </a:lstStyle>
          <a:p>
            <a:r>
              <a:rPr lang="ru-RU" dirty="0" smtClean="0"/>
              <a:t>Образец заголовка</a:t>
            </a:r>
            <a:endParaRPr lang="ru-RU" dirty="0"/>
          </a:p>
        </p:txBody>
      </p:sp>
      <p:sp>
        <p:nvSpPr>
          <p:cNvPr id="3" name="Рисунок 2"/>
          <p:cNvSpPr>
            <a:spLocks noGrp="1"/>
          </p:cNvSpPr>
          <p:nvPr>
            <p:ph type="pic" idx="1"/>
          </p:nvPr>
        </p:nvSpPr>
        <p:spPr>
          <a:xfrm>
            <a:off x="850783" y="1691504"/>
            <a:ext cx="4223726" cy="7052174"/>
          </a:xfrm>
        </p:spPr>
        <p:txBody>
          <a:bodyPr rtlCol="0">
            <a:normAutofit/>
          </a:bodyPr>
          <a:lstStyle>
            <a:lvl1pPr marL="0" indent="0">
              <a:buNone/>
              <a:defRPr sz="4300"/>
            </a:lvl1pPr>
            <a:lvl2pPr marL="610831" indent="0">
              <a:buNone/>
              <a:defRPr sz="3600"/>
            </a:lvl2pPr>
            <a:lvl3pPr marL="1221664" indent="0">
              <a:buNone/>
              <a:defRPr sz="3200"/>
            </a:lvl3pPr>
            <a:lvl4pPr marL="1832496" indent="0">
              <a:buNone/>
              <a:defRPr sz="2700"/>
            </a:lvl4pPr>
            <a:lvl5pPr marL="2443330" indent="0">
              <a:buNone/>
              <a:defRPr sz="2700"/>
            </a:lvl5pPr>
            <a:lvl6pPr marL="3054162" indent="0">
              <a:buNone/>
              <a:defRPr sz="2700"/>
            </a:lvl6pPr>
            <a:lvl7pPr marL="3664994" indent="0">
              <a:buNone/>
              <a:defRPr sz="2700"/>
            </a:lvl7pPr>
            <a:lvl8pPr marL="4275828" indent="0">
              <a:buNone/>
              <a:defRPr sz="2700"/>
            </a:lvl8pPr>
            <a:lvl9pPr marL="4886659" indent="0">
              <a:buNone/>
              <a:defRPr sz="2700"/>
            </a:lvl9pPr>
          </a:lstStyle>
          <a:p>
            <a:pPr lvl="0"/>
            <a:endParaRPr lang="ru-RU" noProof="0" dirty="0"/>
          </a:p>
        </p:txBody>
      </p:sp>
      <p:sp>
        <p:nvSpPr>
          <p:cNvPr id="4" name="Текст 3"/>
          <p:cNvSpPr>
            <a:spLocks noGrp="1"/>
          </p:cNvSpPr>
          <p:nvPr>
            <p:ph type="body" sz="half" idx="2"/>
          </p:nvPr>
        </p:nvSpPr>
        <p:spPr>
          <a:xfrm>
            <a:off x="5362833" y="2960137"/>
            <a:ext cx="6926993" cy="5794660"/>
          </a:xfrm>
        </p:spPr>
        <p:txBody>
          <a:bodyPr>
            <a:normAutofit/>
          </a:bodyPr>
          <a:lstStyle>
            <a:lvl1pPr marL="0" indent="0">
              <a:buNone/>
              <a:defRPr sz="1800"/>
            </a:lvl1pPr>
            <a:lvl2pPr marL="610831" indent="0">
              <a:buNone/>
              <a:defRPr sz="1800"/>
            </a:lvl2pPr>
            <a:lvl3pPr marL="1221664" indent="0">
              <a:buNone/>
              <a:defRPr sz="1500"/>
            </a:lvl3pPr>
            <a:lvl4pPr marL="1832496" indent="0">
              <a:buNone/>
              <a:defRPr sz="1400"/>
            </a:lvl4pPr>
            <a:lvl5pPr marL="2443330" indent="0">
              <a:buNone/>
              <a:defRPr sz="1400"/>
            </a:lvl5pPr>
            <a:lvl6pPr marL="3054162" indent="0">
              <a:buNone/>
              <a:defRPr sz="1400"/>
            </a:lvl6pPr>
            <a:lvl7pPr marL="3664994" indent="0">
              <a:buNone/>
              <a:defRPr sz="1400"/>
            </a:lvl7pPr>
            <a:lvl8pPr marL="4275828" indent="0">
              <a:buNone/>
              <a:defRPr sz="1400"/>
            </a:lvl8pPr>
            <a:lvl9pPr marL="4886659" indent="0">
              <a:buNone/>
              <a:defRPr sz="1400"/>
            </a:lvl9pPr>
          </a:lstStyle>
          <a:p>
            <a:pPr lvl="0"/>
            <a:r>
              <a:rPr lang="ru-RU" dirty="0" smtClean="0"/>
              <a:t>Образец текста</a:t>
            </a:r>
          </a:p>
        </p:txBody>
      </p:sp>
      <p:sp>
        <p:nvSpPr>
          <p:cNvPr id="8" name="Text Placeholder 8"/>
          <p:cNvSpPr>
            <a:spLocks noGrp="1"/>
          </p:cNvSpPr>
          <p:nvPr>
            <p:ph type="body" sz="quarter" idx="13"/>
          </p:nvPr>
        </p:nvSpPr>
        <p:spPr>
          <a:xfrm>
            <a:off x="3539812" y="470929"/>
            <a:ext cx="3747136" cy="730422"/>
          </a:xfrm>
        </p:spPr>
        <p:txBody>
          <a:bodyPr anchor="ctr">
            <a:normAutofit/>
          </a:bodyPr>
          <a:lstStyle>
            <a:lvl1pPr marL="0" indent="0">
              <a:buNone/>
              <a:defRPr sz="1100" cap="all" baseline="0">
                <a:solidFill>
                  <a:srgbClr val="AB5253"/>
                </a:solidFill>
              </a:defRPr>
            </a:lvl1pPr>
          </a:lstStyle>
          <a:p>
            <a:pPr lvl="0"/>
            <a:r>
              <a:rPr lang="ru-RU" dirty="0" smtClean="0"/>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59EC7010-5998-48E2-BF34-362DC325DD61}" type="slidenum">
              <a:rPr lang="ru-RU"/>
              <a:pPr>
                <a:defRPr/>
              </a:pPr>
              <a:t>‹#›</a:t>
            </a:fld>
            <a:endParaRPr lang="ru-RU" dirty="0"/>
          </a:p>
        </p:txBody>
      </p:sp>
    </p:spTree>
    <p:extLst>
      <p:ext uri="{BB962C8B-B14F-4D97-AF65-F5344CB8AC3E}">
        <p14:creationId xmlns:p14="http://schemas.microsoft.com/office/powerpoint/2010/main" val="299621396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a:p>
        </p:txBody>
      </p:sp>
    </p:spTree>
    <p:extLst>
      <p:ext uri="{BB962C8B-B14F-4D97-AF65-F5344CB8AC3E}">
        <p14:creationId xmlns:p14="http://schemas.microsoft.com/office/powerpoint/2010/main" val="131298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t>‹#›</a:t>
            </a:fld>
            <a:endParaRPr lang="ru-RU"/>
          </a:p>
        </p:txBody>
      </p:sp>
    </p:spTree>
    <p:extLst>
      <p:ext uri="{BB962C8B-B14F-4D97-AF65-F5344CB8AC3E}">
        <p14:creationId xmlns:p14="http://schemas.microsoft.com/office/powerpoint/2010/main" val="52163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80112" y="1191265"/>
            <a:ext cx="11409761" cy="124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80112" y="2431420"/>
            <a:ext cx="11409761" cy="660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cxnSp>
        <p:nvCxnSpPr>
          <p:cNvPr id="9" name="Straight Connector 8"/>
          <p:cNvCxnSpPr/>
          <p:nvPr/>
        </p:nvCxnSpPr>
        <p:spPr>
          <a:xfrm flipH="1">
            <a:off x="346713" y="1173480"/>
            <a:ext cx="503397" cy="0"/>
          </a:xfrm>
          <a:prstGeom prst="line">
            <a:avLst/>
          </a:prstGeom>
          <a:ln w="31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50110" y="1173480"/>
            <a:ext cx="11439763" cy="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sp>
        <p:nvSpPr>
          <p:cNvPr id="14" name="Номер слайда 5"/>
          <p:cNvSpPr>
            <a:spLocks noGrp="1"/>
          </p:cNvSpPr>
          <p:nvPr>
            <p:ph type="sldNum" sz="quarter" idx="4"/>
          </p:nvPr>
        </p:nvSpPr>
        <p:spPr>
          <a:xfrm>
            <a:off x="11791477" y="482285"/>
            <a:ext cx="505063" cy="657860"/>
          </a:xfrm>
          <a:prstGeom prst="rect">
            <a:avLst/>
          </a:prstGeom>
        </p:spPr>
        <p:txBody>
          <a:bodyPr vert="horz" lIns="0" tIns="0" rIns="0" bIns="0" rtlCol="0" anchor="ctr"/>
          <a:lstStyle>
            <a:lvl1pPr algn="r" fontAlgn="auto">
              <a:spcBef>
                <a:spcPts val="0"/>
              </a:spcBef>
              <a:spcAft>
                <a:spcPts val="0"/>
              </a:spcAft>
              <a:defRPr sz="1100" smtClean="0">
                <a:solidFill>
                  <a:srgbClr val="77777A"/>
                </a:solidFill>
                <a:latin typeface="+mn-lt"/>
                <a:cs typeface="+mn-cs"/>
              </a:defRPr>
            </a:lvl1pPr>
          </a:lstStyle>
          <a:p>
            <a:pPr>
              <a:defRPr/>
            </a:pPr>
            <a:fld id="{DBA1EE61-0F2A-46A5-850F-CCEB1D21526A}" type="slidenum">
              <a:rPr lang="ru-RU"/>
              <a:pPr>
                <a:defRPr/>
              </a:pPr>
              <a:t>‹#›</a:t>
            </a:fld>
            <a:endParaRPr lang="ru-RU" dirty="0"/>
          </a:p>
        </p:txBody>
      </p:sp>
      <p:pic>
        <p:nvPicPr>
          <p:cNvPr id="1035" name="Picture 15" descr="CBRF-Logo_20mm.png"/>
          <p:cNvPicPr>
            <a:picLocks noChangeAspect="1"/>
          </p:cNvPicPr>
          <p:nvPr/>
        </p:nvPicPr>
        <p:blipFill>
          <a:blip r:embed="rId20" cstate="print">
            <a:extLst>
              <a:ext uri="{28A0092B-C50C-407E-A947-70E740481C1C}">
                <a14:useLocalDpi xmlns:a14="http://schemas.microsoft.com/office/drawing/2010/main" val="0"/>
              </a:ext>
            </a:extLst>
          </a:blip>
          <a:srcRect r="70300"/>
          <a:stretch>
            <a:fillRect/>
          </a:stretch>
        </p:blipFill>
        <p:spPr bwMode="auto">
          <a:xfrm>
            <a:off x="390052" y="582295"/>
            <a:ext cx="460058" cy="47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9902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4" r:id="rId16"/>
    <p:sldLayoutId id="2147483696" r:id="rId17"/>
    <p:sldLayoutId id="2147483697" r:id="rId18"/>
  </p:sldLayoutIdLst>
  <p:transition spd="slow">
    <p:wipe dir="r"/>
  </p:transition>
  <p:hf hdr="0" ftr="0" dt="0"/>
  <p:txStyles>
    <p:titleStyle>
      <a:lvl1pPr algn="l" rtl="0" fontAlgn="base">
        <a:lnSpc>
          <a:spcPct val="90000"/>
        </a:lnSpc>
        <a:spcBef>
          <a:spcPct val="0"/>
        </a:spcBef>
        <a:spcAft>
          <a:spcPct val="0"/>
        </a:spcAft>
        <a:defRPr sz="3200" kern="1200">
          <a:solidFill>
            <a:srgbClr val="AB5253"/>
          </a:solidFill>
          <a:latin typeface="+mj-lt"/>
          <a:ea typeface="+mj-ea"/>
          <a:cs typeface="+mj-cs"/>
        </a:defRPr>
      </a:lvl1pPr>
      <a:lvl2pPr algn="l" rtl="0" fontAlgn="base">
        <a:lnSpc>
          <a:spcPct val="90000"/>
        </a:lnSpc>
        <a:spcBef>
          <a:spcPct val="0"/>
        </a:spcBef>
        <a:spcAft>
          <a:spcPct val="0"/>
        </a:spcAft>
        <a:defRPr sz="3200">
          <a:solidFill>
            <a:srgbClr val="AB5253"/>
          </a:solidFill>
          <a:latin typeface="Arial" charset="0"/>
        </a:defRPr>
      </a:lvl2pPr>
      <a:lvl3pPr algn="l" rtl="0" fontAlgn="base">
        <a:lnSpc>
          <a:spcPct val="90000"/>
        </a:lnSpc>
        <a:spcBef>
          <a:spcPct val="0"/>
        </a:spcBef>
        <a:spcAft>
          <a:spcPct val="0"/>
        </a:spcAft>
        <a:defRPr sz="3200">
          <a:solidFill>
            <a:srgbClr val="AB5253"/>
          </a:solidFill>
          <a:latin typeface="Arial" charset="0"/>
        </a:defRPr>
      </a:lvl3pPr>
      <a:lvl4pPr algn="l" rtl="0" fontAlgn="base">
        <a:lnSpc>
          <a:spcPct val="90000"/>
        </a:lnSpc>
        <a:spcBef>
          <a:spcPct val="0"/>
        </a:spcBef>
        <a:spcAft>
          <a:spcPct val="0"/>
        </a:spcAft>
        <a:defRPr sz="3200">
          <a:solidFill>
            <a:srgbClr val="AB5253"/>
          </a:solidFill>
          <a:latin typeface="Arial" charset="0"/>
        </a:defRPr>
      </a:lvl4pPr>
      <a:lvl5pPr algn="l" rtl="0" fontAlgn="base">
        <a:lnSpc>
          <a:spcPct val="90000"/>
        </a:lnSpc>
        <a:spcBef>
          <a:spcPct val="0"/>
        </a:spcBef>
        <a:spcAft>
          <a:spcPct val="0"/>
        </a:spcAft>
        <a:defRPr sz="3200">
          <a:solidFill>
            <a:srgbClr val="AB5253"/>
          </a:solidFill>
          <a:latin typeface="Arial" charset="0"/>
        </a:defRPr>
      </a:lvl5pPr>
      <a:lvl6pPr marL="610831" algn="l" rtl="0" fontAlgn="base">
        <a:lnSpc>
          <a:spcPct val="90000"/>
        </a:lnSpc>
        <a:spcBef>
          <a:spcPct val="0"/>
        </a:spcBef>
        <a:spcAft>
          <a:spcPct val="0"/>
        </a:spcAft>
        <a:defRPr sz="3200">
          <a:solidFill>
            <a:srgbClr val="AB5253"/>
          </a:solidFill>
          <a:latin typeface="Arial" charset="0"/>
        </a:defRPr>
      </a:lvl6pPr>
      <a:lvl7pPr marL="1221664" algn="l" rtl="0" fontAlgn="base">
        <a:lnSpc>
          <a:spcPct val="90000"/>
        </a:lnSpc>
        <a:spcBef>
          <a:spcPct val="0"/>
        </a:spcBef>
        <a:spcAft>
          <a:spcPct val="0"/>
        </a:spcAft>
        <a:defRPr sz="3200">
          <a:solidFill>
            <a:srgbClr val="AB5253"/>
          </a:solidFill>
          <a:latin typeface="Arial" charset="0"/>
        </a:defRPr>
      </a:lvl7pPr>
      <a:lvl8pPr marL="1832496" algn="l" rtl="0" fontAlgn="base">
        <a:lnSpc>
          <a:spcPct val="90000"/>
        </a:lnSpc>
        <a:spcBef>
          <a:spcPct val="0"/>
        </a:spcBef>
        <a:spcAft>
          <a:spcPct val="0"/>
        </a:spcAft>
        <a:defRPr sz="3200">
          <a:solidFill>
            <a:srgbClr val="AB5253"/>
          </a:solidFill>
          <a:latin typeface="Arial" charset="0"/>
        </a:defRPr>
      </a:lvl8pPr>
      <a:lvl9pPr marL="2443330" algn="l" rtl="0" fontAlgn="base">
        <a:lnSpc>
          <a:spcPct val="90000"/>
        </a:lnSpc>
        <a:spcBef>
          <a:spcPct val="0"/>
        </a:spcBef>
        <a:spcAft>
          <a:spcPct val="0"/>
        </a:spcAft>
        <a:defRPr sz="3200">
          <a:solidFill>
            <a:srgbClr val="AB5253"/>
          </a:solidFill>
          <a:latin typeface="Arial" charset="0"/>
        </a:defRPr>
      </a:lvl9pPr>
    </p:titleStyle>
    <p:bodyStyle>
      <a:lvl1pPr marL="118773" indent="-118773" algn="l" rtl="0" fontAlgn="base">
        <a:lnSpc>
          <a:spcPct val="90000"/>
        </a:lnSpc>
        <a:spcBef>
          <a:spcPts val="1337"/>
        </a:spcBef>
        <a:spcAft>
          <a:spcPct val="0"/>
        </a:spcAft>
        <a:buFont typeface="Arial" charset="0"/>
        <a:buChar char="•"/>
        <a:defRPr sz="1800" kern="1200">
          <a:solidFill>
            <a:srgbClr val="000000"/>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p:bodyStyle>
    <p:otherStyle>
      <a:defPPr>
        <a:defRPr lang="ru-RU"/>
      </a:defPPr>
      <a:lvl1pPr marL="0" algn="l" defTabSz="1221664" rtl="0" eaLnBrk="1" latinLnBrk="0" hangingPunct="1">
        <a:defRPr sz="2500" kern="1200">
          <a:solidFill>
            <a:schemeClr val="tx1"/>
          </a:solidFill>
          <a:latin typeface="+mn-lt"/>
          <a:ea typeface="+mn-ea"/>
          <a:cs typeface="+mn-cs"/>
        </a:defRPr>
      </a:lvl1pPr>
      <a:lvl2pPr marL="610831" algn="l" defTabSz="1221664" rtl="0" eaLnBrk="1" latinLnBrk="0" hangingPunct="1">
        <a:defRPr sz="2500" kern="1200">
          <a:solidFill>
            <a:schemeClr val="tx1"/>
          </a:solidFill>
          <a:latin typeface="+mn-lt"/>
          <a:ea typeface="+mn-ea"/>
          <a:cs typeface="+mn-cs"/>
        </a:defRPr>
      </a:lvl2pPr>
      <a:lvl3pPr marL="1221664" algn="l" defTabSz="1221664" rtl="0" eaLnBrk="1" latinLnBrk="0" hangingPunct="1">
        <a:defRPr sz="2500" kern="1200">
          <a:solidFill>
            <a:schemeClr val="tx1"/>
          </a:solidFill>
          <a:latin typeface="+mn-lt"/>
          <a:ea typeface="+mn-ea"/>
          <a:cs typeface="+mn-cs"/>
        </a:defRPr>
      </a:lvl3pPr>
      <a:lvl4pPr marL="1832496" algn="l" defTabSz="1221664" rtl="0" eaLnBrk="1" latinLnBrk="0" hangingPunct="1">
        <a:defRPr sz="2500" kern="1200">
          <a:solidFill>
            <a:schemeClr val="tx1"/>
          </a:solidFill>
          <a:latin typeface="+mn-lt"/>
          <a:ea typeface="+mn-ea"/>
          <a:cs typeface="+mn-cs"/>
        </a:defRPr>
      </a:lvl4pPr>
      <a:lvl5pPr marL="2443330" algn="l" defTabSz="1221664" rtl="0" eaLnBrk="1" latinLnBrk="0" hangingPunct="1">
        <a:defRPr sz="2500" kern="1200">
          <a:solidFill>
            <a:schemeClr val="tx1"/>
          </a:solidFill>
          <a:latin typeface="+mn-lt"/>
          <a:ea typeface="+mn-ea"/>
          <a:cs typeface="+mn-cs"/>
        </a:defRPr>
      </a:lvl5pPr>
      <a:lvl6pPr marL="3054162" algn="l" defTabSz="1221664" rtl="0" eaLnBrk="1" latinLnBrk="0" hangingPunct="1">
        <a:defRPr sz="2500" kern="1200">
          <a:solidFill>
            <a:schemeClr val="tx1"/>
          </a:solidFill>
          <a:latin typeface="+mn-lt"/>
          <a:ea typeface="+mn-ea"/>
          <a:cs typeface="+mn-cs"/>
        </a:defRPr>
      </a:lvl6pPr>
      <a:lvl7pPr marL="3664994" algn="l" defTabSz="1221664" rtl="0" eaLnBrk="1" latinLnBrk="0" hangingPunct="1">
        <a:defRPr sz="2500" kern="1200">
          <a:solidFill>
            <a:schemeClr val="tx1"/>
          </a:solidFill>
          <a:latin typeface="+mn-lt"/>
          <a:ea typeface="+mn-ea"/>
          <a:cs typeface="+mn-cs"/>
        </a:defRPr>
      </a:lvl7pPr>
      <a:lvl8pPr marL="4275828" algn="l" defTabSz="1221664" rtl="0" eaLnBrk="1" latinLnBrk="0" hangingPunct="1">
        <a:defRPr sz="2500" kern="1200">
          <a:solidFill>
            <a:schemeClr val="tx1"/>
          </a:solidFill>
          <a:latin typeface="+mn-lt"/>
          <a:ea typeface="+mn-ea"/>
          <a:cs typeface="+mn-cs"/>
        </a:defRPr>
      </a:lvl8pPr>
      <a:lvl9pPr marL="4886659" algn="l" defTabSz="1221664"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981"/>
            <a:ext cx="11409714" cy="1239795"/>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80112" y="2431776"/>
            <a:ext cx="11409714" cy="6602389"/>
          </a:xfrm>
          <a:prstGeom prst="rect">
            <a:avLst/>
          </a:prstGeom>
        </p:spPr>
        <p:txBody>
          <a:bodyPr vert="horz" lIns="0" tIns="0" rIns="0" bIns="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345996" y="559693"/>
            <a:ext cx="504249" cy="511175"/>
          </a:xfrm>
          <a:prstGeom prst="rect">
            <a:avLst/>
          </a:prstGeom>
        </p:spPr>
        <p:txBody>
          <a:bodyPr vert="horz" lIns="0" tIns="0" rIns="0" bIns="0" rtlCol="0" anchor="ctr"/>
          <a:lstStyle>
            <a:lvl1pPr algn="ctr">
              <a:defRPr sz="800">
                <a:solidFill>
                  <a:schemeClr val="tx1"/>
                </a:solidFill>
              </a:defRPr>
            </a:lvl1pPr>
          </a:lstStyle>
          <a:p>
            <a:pPr defTabSz="610869"/>
            <a:fld id="{2EC4EB27-9ADE-42C2-9A98-47F5822B2EE7}" type="slidenum">
              <a:rPr lang="ru-RU" smtClean="0">
                <a:solidFill>
                  <a:srgbClr val="8A8A8D"/>
                </a:solidFill>
              </a:rPr>
              <a:pPr defTabSz="610869"/>
              <a:t>‹#›</a:t>
            </a:fld>
            <a:endParaRPr lang="ru-RU" dirty="0">
              <a:solidFill>
                <a:srgbClr val="8A8A8D"/>
              </a:solidFill>
            </a:endParaRPr>
          </a:p>
        </p:txBody>
      </p:sp>
      <p:cxnSp>
        <p:nvCxnSpPr>
          <p:cNvPr id="9" name="Straight Connector 8"/>
          <p:cNvCxnSpPr/>
          <p:nvPr/>
        </p:nvCxnSpPr>
        <p:spPr>
          <a:xfrm flipH="1">
            <a:off x="345997" y="1173239"/>
            <a:ext cx="504567" cy="0"/>
          </a:xfrm>
          <a:prstGeom prst="line">
            <a:avLst/>
          </a:prstGeom>
          <a:ln w="31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0563" y="1186576"/>
            <a:ext cx="2573292" cy="0"/>
          </a:xfrm>
          <a:prstGeom prst="line">
            <a:avLst/>
          </a:prstGeom>
          <a:ln w="285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407093" y="1173239"/>
            <a:ext cx="8882731" cy="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853440" y="431172"/>
            <a:ext cx="0" cy="755651"/>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420428" y="431172"/>
            <a:ext cx="0" cy="755651"/>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976790" y="758053"/>
            <a:ext cx="2393633" cy="123111"/>
          </a:xfrm>
          <a:prstGeom prst="rect">
            <a:avLst/>
          </a:prstGeom>
          <a:noFill/>
        </p:spPr>
        <p:txBody>
          <a:bodyPr wrap="square" lIns="0" tIns="0" rIns="0" bIns="0" rtlCol="0" anchor="ctr">
            <a:spAutoFit/>
          </a:bodyPr>
          <a:lstStyle/>
          <a:p>
            <a:pPr defTabSz="610869"/>
            <a:r>
              <a:rPr lang="ru-RU" sz="800" cap="all" dirty="0" smtClean="0">
                <a:solidFill>
                  <a:srgbClr val="8A8A8D"/>
                </a:solidFill>
              </a:rPr>
              <a:t>Название презентации</a:t>
            </a:r>
            <a:endParaRPr lang="en-US" sz="800" cap="all" dirty="0">
              <a:solidFill>
                <a:srgbClr val="8A8A8D"/>
              </a:solidFill>
            </a:endParaRPr>
          </a:p>
        </p:txBody>
      </p:sp>
      <p:pic>
        <p:nvPicPr>
          <p:cNvPr id="5" name="Picture 4" descr="CBRF-Logo_20m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31623" y="301037"/>
            <a:ext cx="1962848" cy="604799"/>
          </a:xfrm>
          <a:prstGeom prst="rect">
            <a:avLst/>
          </a:prstGeom>
        </p:spPr>
      </p:pic>
    </p:spTree>
    <p:extLst>
      <p:ext uri="{BB962C8B-B14F-4D97-AF65-F5344CB8AC3E}">
        <p14:creationId xmlns:p14="http://schemas.microsoft.com/office/powerpoint/2010/main" val="9092828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ransition spd="slow">
    <p:wipe dir="r"/>
  </p:transition>
  <p:hf hdr="0" ftr="0" dt="0"/>
  <p:txStyles>
    <p:titleStyle>
      <a:lvl1pPr algn="l" defTabSz="916301" rtl="0" eaLnBrk="1" latinLnBrk="0" hangingPunct="1">
        <a:lnSpc>
          <a:spcPct val="90000"/>
        </a:lnSpc>
        <a:spcBef>
          <a:spcPct val="0"/>
        </a:spcBef>
        <a:buNone/>
        <a:defRPr sz="2400" kern="1200">
          <a:solidFill>
            <a:schemeClr val="accent6"/>
          </a:solidFill>
          <a:latin typeface="+mj-lt"/>
          <a:ea typeface="+mj-ea"/>
          <a:cs typeface="+mj-cs"/>
        </a:defRPr>
      </a:lvl1pPr>
    </p:titleStyle>
    <p:bodyStyle>
      <a:lvl1pPr marL="89085" indent="-89085" algn="l" defTabSz="916301" rtl="0" eaLnBrk="1" latinLnBrk="0" hangingPunct="1">
        <a:lnSpc>
          <a:spcPct val="90000"/>
        </a:lnSpc>
        <a:spcBef>
          <a:spcPts val="1002"/>
        </a:spcBef>
        <a:buFont typeface="Arial" panose="020B0604020202020204" pitchFamily="34" charset="0"/>
        <a:buChar char="•"/>
        <a:defRPr sz="1500" kern="1200">
          <a:solidFill>
            <a:srgbClr val="8A8A8D"/>
          </a:solidFill>
          <a:latin typeface="+mn-lt"/>
          <a:ea typeface="+mn-ea"/>
          <a:cs typeface="+mn-cs"/>
        </a:defRPr>
      </a:lvl1pPr>
      <a:lvl2pPr marL="178171" indent="-89085" algn="l" defTabSz="916301" rtl="0" eaLnBrk="1" latinLnBrk="0" hangingPunct="1">
        <a:lnSpc>
          <a:spcPct val="90000"/>
        </a:lnSpc>
        <a:spcBef>
          <a:spcPts val="501"/>
        </a:spcBef>
        <a:buFont typeface="Arial" panose="020B0604020202020204" pitchFamily="34" charset="0"/>
        <a:buChar char="•"/>
        <a:defRPr sz="1500" kern="1200">
          <a:solidFill>
            <a:srgbClr val="8A8A8D"/>
          </a:solidFill>
          <a:latin typeface="+mn-lt"/>
          <a:ea typeface="+mn-ea"/>
          <a:cs typeface="+mn-cs"/>
        </a:defRPr>
      </a:lvl2pPr>
      <a:lvl3pPr marL="268846" indent="-90677" algn="l" defTabSz="916301" rtl="0" eaLnBrk="1" latinLnBrk="0" hangingPunct="1">
        <a:lnSpc>
          <a:spcPct val="90000"/>
        </a:lnSpc>
        <a:spcBef>
          <a:spcPts val="501"/>
        </a:spcBef>
        <a:buFont typeface="Arial" panose="020B0604020202020204" pitchFamily="34" charset="0"/>
        <a:buChar char="•"/>
        <a:defRPr sz="1500" kern="1200">
          <a:solidFill>
            <a:srgbClr val="8A8A8D"/>
          </a:solidFill>
          <a:latin typeface="+mn-lt"/>
          <a:ea typeface="+mn-ea"/>
          <a:cs typeface="+mn-cs"/>
        </a:defRPr>
      </a:lvl3pPr>
      <a:lvl4pPr marL="357930" indent="-89085" algn="l" defTabSz="916301" rtl="0" eaLnBrk="1" latinLnBrk="0" hangingPunct="1">
        <a:lnSpc>
          <a:spcPct val="90000"/>
        </a:lnSpc>
        <a:spcBef>
          <a:spcPts val="501"/>
        </a:spcBef>
        <a:buFont typeface="Arial" panose="020B0604020202020204" pitchFamily="34" charset="0"/>
        <a:buChar char="•"/>
        <a:defRPr sz="1500" kern="1200">
          <a:solidFill>
            <a:srgbClr val="8A8A8D"/>
          </a:solidFill>
          <a:latin typeface="+mn-lt"/>
          <a:ea typeface="+mn-ea"/>
          <a:cs typeface="+mn-cs"/>
        </a:defRPr>
      </a:lvl4pPr>
      <a:lvl5pPr marL="447016" indent="-89085" algn="l" defTabSz="916301" rtl="0" eaLnBrk="1" latinLnBrk="0" hangingPunct="1">
        <a:lnSpc>
          <a:spcPct val="90000"/>
        </a:lnSpc>
        <a:spcBef>
          <a:spcPts val="501"/>
        </a:spcBef>
        <a:buFont typeface="Arial" panose="020B0604020202020204" pitchFamily="34" charset="0"/>
        <a:buChar char="•"/>
        <a:defRPr sz="1500" kern="1200">
          <a:solidFill>
            <a:srgbClr val="8A8A8D"/>
          </a:solidFill>
          <a:latin typeface="+mn-lt"/>
          <a:ea typeface="+mn-ea"/>
          <a:cs typeface="+mn-cs"/>
        </a:defRPr>
      </a:lvl5pPr>
      <a:lvl6pPr marL="2519829" indent="-229075" algn="l" defTabSz="91630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6pPr>
      <a:lvl7pPr marL="2977982" indent="-229075" algn="l" defTabSz="91630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7pPr>
      <a:lvl8pPr marL="3436132" indent="-229075" algn="l" defTabSz="91630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8pPr>
      <a:lvl9pPr marL="3894282" indent="-229075" algn="l" defTabSz="91630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6301" rtl="0" eaLnBrk="1" latinLnBrk="0" hangingPunct="1">
        <a:defRPr sz="2000" kern="1200">
          <a:solidFill>
            <a:schemeClr val="tx1"/>
          </a:solidFill>
          <a:latin typeface="+mn-lt"/>
          <a:ea typeface="+mn-ea"/>
          <a:cs typeface="+mn-cs"/>
        </a:defRPr>
      </a:lvl1pPr>
      <a:lvl2pPr marL="458151" algn="l" defTabSz="916301" rtl="0" eaLnBrk="1" latinLnBrk="0" hangingPunct="1">
        <a:defRPr sz="2000" kern="1200">
          <a:solidFill>
            <a:schemeClr val="tx1"/>
          </a:solidFill>
          <a:latin typeface="+mn-lt"/>
          <a:ea typeface="+mn-ea"/>
          <a:cs typeface="+mn-cs"/>
        </a:defRPr>
      </a:lvl2pPr>
      <a:lvl3pPr marL="916301" algn="l" defTabSz="916301" rtl="0" eaLnBrk="1" latinLnBrk="0" hangingPunct="1">
        <a:defRPr sz="2000" kern="1200">
          <a:solidFill>
            <a:schemeClr val="tx1"/>
          </a:solidFill>
          <a:latin typeface="+mn-lt"/>
          <a:ea typeface="+mn-ea"/>
          <a:cs typeface="+mn-cs"/>
        </a:defRPr>
      </a:lvl3pPr>
      <a:lvl4pPr marL="1374453" algn="l" defTabSz="916301" rtl="0" eaLnBrk="1" latinLnBrk="0" hangingPunct="1">
        <a:defRPr sz="2000" kern="1200">
          <a:solidFill>
            <a:schemeClr val="tx1"/>
          </a:solidFill>
          <a:latin typeface="+mn-lt"/>
          <a:ea typeface="+mn-ea"/>
          <a:cs typeface="+mn-cs"/>
        </a:defRPr>
      </a:lvl4pPr>
      <a:lvl5pPr marL="1832604" algn="l" defTabSz="916301" rtl="0" eaLnBrk="1" latinLnBrk="0" hangingPunct="1">
        <a:defRPr sz="2000" kern="1200">
          <a:solidFill>
            <a:schemeClr val="tx1"/>
          </a:solidFill>
          <a:latin typeface="+mn-lt"/>
          <a:ea typeface="+mn-ea"/>
          <a:cs typeface="+mn-cs"/>
        </a:defRPr>
      </a:lvl5pPr>
      <a:lvl6pPr marL="2290754" algn="l" defTabSz="916301" rtl="0" eaLnBrk="1" latinLnBrk="0" hangingPunct="1">
        <a:defRPr sz="2000" kern="1200">
          <a:solidFill>
            <a:schemeClr val="tx1"/>
          </a:solidFill>
          <a:latin typeface="+mn-lt"/>
          <a:ea typeface="+mn-ea"/>
          <a:cs typeface="+mn-cs"/>
        </a:defRPr>
      </a:lvl6pPr>
      <a:lvl7pPr marL="2748904" algn="l" defTabSz="916301" rtl="0" eaLnBrk="1" latinLnBrk="0" hangingPunct="1">
        <a:defRPr sz="2000" kern="1200">
          <a:solidFill>
            <a:schemeClr val="tx1"/>
          </a:solidFill>
          <a:latin typeface="+mn-lt"/>
          <a:ea typeface="+mn-ea"/>
          <a:cs typeface="+mn-cs"/>
        </a:defRPr>
      </a:lvl7pPr>
      <a:lvl8pPr marL="3207056" algn="l" defTabSz="916301" rtl="0" eaLnBrk="1" latinLnBrk="0" hangingPunct="1">
        <a:defRPr sz="2000" kern="1200">
          <a:solidFill>
            <a:schemeClr val="tx1"/>
          </a:solidFill>
          <a:latin typeface="+mn-lt"/>
          <a:ea typeface="+mn-ea"/>
          <a:cs typeface="+mn-cs"/>
        </a:defRPr>
      </a:lvl8pPr>
      <a:lvl9pPr marL="3665207" algn="l" defTabSz="916301"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80111" y="1191264"/>
            <a:ext cx="11409761" cy="124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80111" y="2431419"/>
            <a:ext cx="11409761" cy="660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cxnSp>
        <p:nvCxnSpPr>
          <p:cNvPr id="9" name="Straight Connector 8"/>
          <p:cNvCxnSpPr/>
          <p:nvPr/>
        </p:nvCxnSpPr>
        <p:spPr>
          <a:xfrm flipH="1">
            <a:off x="346712" y="1173480"/>
            <a:ext cx="503397" cy="0"/>
          </a:xfrm>
          <a:prstGeom prst="line">
            <a:avLst/>
          </a:prstGeom>
          <a:ln w="31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50109" y="1173480"/>
            <a:ext cx="11439763" cy="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sp>
        <p:nvSpPr>
          <p:cNvPr id="14" name="Номер слайда 5"/>
          <p:cNvSpPr>
            <a:spLocks noGrp="1"/>
          </p:cNvSpPr>
          <p:nvPr>
            <p:ph type="sldNum" sz="quarter" idx="4"/>
          </p:nvPr>
        </p:nvSpPr>
        <p:spPr>
          <a:xfrm>
            <a:off x="11791475" y="482285"/>
            <a:ext cx="505063" cy="657860"/>
          </a:xfrm>
          <a:prstGeom prst="rect">
            <a:avLst/>
          </a:prstGeom>
        </p:spPr>
        <p:txBody>
          <a:bodyPr vert="horz" lIns="0" tIns="0" rIns="0" bIns="0" rtlCol="0" anchor="ctr"/>
          <a:lstStyle>
            <a:lvl1pPr algn="r" fontAlgn="auto">
              <a:spcBef>
                <a:spcPts val="0"/>
              </a:spcBef>
              <a:spcAft>
                <a:spcPts val="0"/>
              </a:spcAft>
              <a:defRPr sz="1100" smtClean="0">
                <a:solidFill>
                  <a:srgbClr val="77777A"/>
                </a:solidFill>
                <a:latin typeface="+mn-lt"/>
                <a:cs typeface="+mn-cs"/>
              </a:defRPr>
            </a:lvl1pPr>
          </a:lstStyle>
          <a:p>
            <a:pPr defTabSz="1280160">
              <a:defRPr/>
            </a:pPr>
            <a:fld id="{DBA1EE61-0F2A-46A5-850F-CCEB1D21526A}" type="slidenum">
              <a:rPr lang="ru-RU"/>
              <a:pPr defTabSz="1280160">
                <a:defRPr/>
              </a:pPr>
              <a:t>‹#›</a:t>
            </a:fld>
            <a:endParaRPr lang="ru-RU" dirty="0"/>
          </a:p>
        </p:txBody>
      </p:sp>
      <p:pic>
        <p:nvPicPr>
          <p:cNvPr id="1035" name="Picture 15" descr="CBRF-Logo_20mm.png"/>
          <p:cNvPicPr>
            <a:picLocks noChangeAspect="1"/>
          </p:cNvPicPr>
          <p:nvPr/>
        </p:nvPicPr>
        <p:blipFill>
          <a:blip r:embed="rId9" cstate="print">
            <a:extLst>
              <a:ext uri="{28A0092B-C50C-407E-A947-70E740481C1C}">
                <a14:useLocalDpi xmlns:a14="http://schemas.microsoft.com/office/drawing/2010/main" val="0"/>
              </a:ext>
            </a:extLst>
          </a:blip>
          <a:srcRect r="70300"/>
          <a:stretch>
            <a:fillRect/>
          </a:stretch>
        </p:blipFill>
        <p:spPr bwMode="auto">
          <a:xfrm>
            <a:off x="390051" y="582295"/>
            <a:ext cx="460058" cy="47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7805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ransition spd="slow">
    <p:wipe dir="r"/>
  </p:transition>
  <p:hf hdr="0" ftr="0" dt="0"/>
  <p:txStyles>
    <p:titleStyle>
      <a:lvl1pPr algn="l" rtl="0" fontAlgn="base">
        <a:lnSpc>
          <a:spcPct val="90000"/>
        </a:lnSpc>
        <a:spcBef>
          <a:spcPct val="0"/>
        </a:spcBef>
        <a:spcAft>
          <a:spcPct val="0"/>
        </a:spcAft>
        <a:defRPr sz="3200" kern="1200">
          <a:solidFill>
            <a:srgbClr val="AB5253"/>
          </a:solidFill>
          <a:latin typeface="+mj-lt"/>
          <a:ea typeface="+mj-ea"/>
          <a:cs typeface="+mj-cs"/>
        </a:defRPr>
      </a:lvl1pPr>
      <a:lvl2pPr algn="l" rtl="0" fontAlgn="base">
        <a:lnSpc>
          <a:spcPct val="90000"/>
        </a:lnSpc>
        <a:spcBef>
          <a:spcPct val="0"/>
        </a:spcBef>
        <a:spcAft>
          <a:spcPct val="0"/>
        </a:spcAft>
        <a:defRPr sz="3200">
          <a:solidFill>
            <a:srgbClr val="AB5253"/>
          </a:solidFill>
          <a:latin typeface="Arial" charset="0"/>
        </a:defRPr>
      </a:lvl2pPr>
      <a:lvl3pPr algn="l" rtl="0" fontAlgn="base">
        <a:lnSpc>
          <a:spcPct val="90000"/>
        </a:lnSpc>
        <a:spcBef>
          <a:spcPct val="0"/>
        </a:spcBef>
        <a:spcAft>
          <a:spcPct val="0"/>
        </a:spcAft>
        <a:defRPr sz="3200">
          <a:solidFill>
            <a:srgbClr val="AB5253"/>
          </a:solidFill>
          <a:latin typeface="Arial" charset="0"/>
        </a:defRPr>
      </a:lvl3pPr>
      <a:lvl4pPr algn="l" rtl="0" fontAlgn="base">
        <a:lnSpc>
          <a:spcPct val="90000"/>
        </a:lnSpc>
        <a:spcBef>
          <a:spcPct val="0"/>
        </a:spcBef>
        <a:spcAft>
          <a:spcPct val="0"/>
        </a:spcAft>
        <a:defRPr sz="3200">
          <a:solidFill>
            <a:srgbClr val="AB5253"/>
          </a:solidFill>
          <a:latin typeface="Arial" charset="0"/>
        </a:defRPr>
      </a:lvl4pPr>
      <a:lvl5pPr algn="l" rtl="0" fontAlgn="base">
        <a:lnSpc>
          <a:spcPct val="90000"/>
        </a:lnSpc>
        <a:spcBef>
          <a:spcPct val="0"/>
        </a:spcBef>
        <a:spcAft>
          <a:spcPct val="0"/>
        </a:spcAft>
        <a:defRPr sz="3200">
          <a:solidFill>
            <a:srgbClr val="AB5253"/>
          </a:solidFill>
          <a:latin typeface="Arial" charset="0"/>
        </a:defRPr>
      </a:lvl5pPr>
      <a:lvl6pPr marL="610905" algn="l" rtl="0" fontAlgn="base">
        <a:lnSpc>
          <a:spcPct val="90000"/>
        </a:lnSpc>
        <a:spcBef>
          <a:spcPct val="0"/>
        </a:spcBef>
        <a:spcAft>
          <a:spcPct val="0"/>
        </a:spcAft>
        <a:defRPr sz="3200">
          <a:solidFill>
            <a:srgbClr val="AB5253"/>
          </a:solidFill>
          <a:latin typeface="Arial" charset="0"/>
        </a:defRPr>
      </a:lvl6pPr>
      <a:lvl7pPr marL="1221811" algn="l" rtl="0" fontAlgn="base">
        <a:lnSpc>
          <a:spcPct val="90000"/>
        </a:lnSpc>
        <a:spcBef>
          <a:spcPct val="0"/>
        </a:spcBef>
        <a:spcAft>
          <a:spcPct val="0"/>
        </a:spcAft>
        <a:defRPr sz="3200">
          <a:solidFill>
            <a:srgbClr val="AB5253"/>
          </a:solidFill>
          <a:latin typeface="Arial" charset="0"/>
        </a:defRPr>
      </a:lvl7pPr>
      <a:lvl8pPr marL="1832716" algn="l" rtl="0" fontAlgn="base">
        <a:lnSpc>
          <a:spcPct val="90000"/>
        </a:lnSpc>
        <a:spcBef>
          <a:spcPct val="0"/>
        </a:spcBef>
        <a:spcAft>
          <a:spcPct val="0"/>
        </a:spcAft>
        <a:defRPr sz="3200">
          <a:solidFill>
            <a:srgbClr val="AB5253"/>
          </a:solidFill>
          <a:latin typeface="Arial" charset="0"/>
        </a:defRPr>
      </a:lvl8pPr>
      <a:lvl9pPr marL="2443623" algn="l" rtl="0" fontAlgn="base">
        <a:lnSpc>
          <a:spcPct val="90000"/>
        </a:lnSpc>
        <a:spcBef>
          <a:spcPct val="0"/>
        </a:spcBef>
        <a:spcAft>
          <a:spcPct val="0"/>
        </a:spcAft>
        <a:defRPr sz="3200">
          <a:solidFill>
            <a:srgbClr val="AB5253"/>
          </a:solidFill>
          <a:latin typeface="Arial" charset="0"/>
        </a:defRPr>
      </a:lvl9pPr>
    </p:titleStyle>
    <p:bodyStyle>
      <a:lvl1pPr marL="118787" indent="-118787" algn="l" rtl="0" fontAlgn="base">
        <a:lnSpc>
          <a:spcPct val="90000"/>
        </a:lnSpc>
        <a:spcBef>
          <a:spcPts val="1337"/>
        </a:spcBef>
        <a:spcAft>
          <a:spcPct val="0"/>
        </a:spcAft>
        <a:buFont typeface="Arial" charset="0"/>
        <a:buChar char="•"/>
        <a:defRPr sz="1800" kern="1200">
          <a:solidFill>
            <a:srgbClr val="000000"/>
          </a:solidFill>
          <a:latin typeface="+mn-lt"/>
          <a:ea typeface="+mn-ea"/>
          <a:cs typeface="+mn-cs"/>
        </a:defRPr>
      </a:lvl1pPr>
      <a:lvl2pPr marL="237574" indent="-118787"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84" indent="-120908"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71" indent="-118787"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6057" indent="-118787"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982" indent="-305453" algn="l" defTabSz="1221811"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887" indent="-305453" algn="l" defTabSz="1221811"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793" indent="-305453" algn="l" defTabSz="1221811"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698" indent="-305453" algn="l" defTabSz="1221811"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p:bodyStyle>
    <p:otherStyle>
      <a:defPPr>
        <a:defRPr lang="ru-RU"/>
      </a:defPPr>
      <a:lvl1pPr marL="0" algn="l" defTabSz="1221811" rtl="0" eaLnBrk="1" latinLnBrk="0" hangingPunct="1">
        <a:defRPr sz="2500" kern="1200">
          <a:solidFill>
            <a:schemeClr val="tx1"/>
          </a:solidFill>
          <a:latin typeface="+mn-lt"/>
          <a:ea typeface="+mn-ea"/>
          <a:cs typeface="+mn-cs"/>
        </a:defRPr>
      </a:lvl1pPr>
      <a:lvl2pPr marL="610905" algn="l" defTabSz="1221811" rtl="0" eaLnBrk="1" latinLnBrk="0" hangingPunct="1">
        <a:defRPr sz="2500" kern="1200">
          <a:solidFill>
            <a:schemeClr val="tx1"/>
          </a:solidFill>
          <a:latin typeface="+mn-lt"/>
          <a:ea typeface="+mn-ea"/>
          <a:cs typeface="+mn-cs"/>
        </a:defRPr>
      </a:lvl2pPr>
      <a:lvl3pPr marL="1221811" algn="l" defTabSz="1221811" rtl="0" eaLnBrk="1" latinLnBrk="0" hangingPunct="1">
        <a:defRPr sz="2500" kern="1200">
          <a:solidFill>
            <a:schemeClr val="tx1"/>
          </a:solidFill>
          <a:latin typeface="+mn-lt"/>
          <a:ea typeface="+mn-ea"/>
          <a:cs typeface="+mn-cs"/>
        </a:defRPr>
      </a:lvl3pPr>
      <a:lvl4pPr marL="1832716" algn="l" defTabSz="1221811" rtl="0" eaLnBrk="1" latinLnBrk="0" hangingPunct="1">
        <a:defRPr sz="2500" kern="1200">
          <a:solidFill>
            <a:schemeClr val="tx1"/>
          </a:solidFill>
          <a:latin typeface="+mn-lt"/>
          <a:ea typeface="+mn-ea"/>
          <a:cs typeface="+mn-cs"/>
        </a:defRPr>
      </a:lvl4pPr>
      <a:lvl5pPr marL="2443623" algn="l" defTabSz="1221811" rtl="0" eaLnBrk="1" latinLnBrk="0" hangingPunct="1">
        <a:defRPr sz="2500" kern="1200">
          <a:solidFill>
            <a:schemeClr val="tx1"/>
          </a:solidFill>
          <a:latin typeface="+mn-lt"/>
          <a:ea typeface="+mn-ea"/>
          <a:cs typeface="+mn-cs"/>
        </a:defRPr>
      </a:lvl5pPr>
      <a:lvl6pPr marL="3054528" algn="l" defTabSz="1221811" rtl="0" eaLnBrk="1" latinLnBrk="0" hangingPunct="1">
        <a:defRPr sz="2500" kern="1200">
          <a:solidFill>
            <a:schemeClr val="tx1"/>
          </a:solidFill>
          <a:latin typeface="+mn-lt"/>
          <a:ea typeface="+mn-ea"/>
          <a:cs typeface="+mn-cs"/>
        </a:defRPr>
      </a:lvl6pPr>
      <a:lvl7pPr marL="3665434" algn="l" defTabSz="1221811" rtl="0" eaLnBrk="1" latinLnBrk="0" hangingPunct="1">
        <a:defRPr sz="2500" kern="1200">
          <a:solidFill>
            <a:schemeClr val="tx1"/>
          </a:solidFill>
          <a:latin typeface="+mn-lt"/>
          <a:ea typeface="+mn-ea"/>
          <a:cs typeface="+mn-cs"/>
        </a:defRPr>
      </a:lvl7pPr>
      <a:lvl8pPr marL="4276341" algn="l" defTabSz="1221811" rtl="0" eaLnBrk="1" latinLnBrk="0" hangingPunct="1">
        <a:defRPr sz="2500" kern="1200">
          <a:solidFill>
            <a:schemeClr val="tx1"/>
          </a:solidFill>
          <a:latin typeface="+mn-lt"/>
          <a:ea typeface="+mn-ea"/>
          <a:cs typeface="+mn-cs"/>
        </a:defRPr>
      </a:lvl8pPr>
      <a:lvl9pPr marL="4887246" algn="l" defTabSz="1221811"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onsultantplus://offline/ref=2A1D6D39BA36775B4C6E54ECA9D4C5C88F0D08B00263E688C576895C1DHBNAJ"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2A1D6D39BA36775B4C6E54ECA9D4C5C88F0D08B4006EE688C576895C1DBA6DD3704F096AH7N1J" TargetMode="External"/><Relationship Id="rId2" Type="http://schemas.openxmlformats.org/officeDocument/2006/relationships/hyperlink" Target="consultantplus://offline/ref=2A1D6D39BA36775B4C6E54ECA9D4C5C88F0D08B4006EE688C576895C1DBA6DD3704F096D70H7N3J" TargetMode="External"/><Relationship Id="rId1" Type="http://schemas.openxmlformats.org/officeDocument/2006/relationships/slideLayout" Target="../slideLayouts/slideLayout2.xml"/><Relationship Id="rId4" Type="http://schemas.openxmlformats.org/officeDocument/2006/relationships/hyperlink" Target="consultantplus://offline/ref=2A1D6D39BA36775B4C6E54ECA9D4C5C88F0D08B4006EE688C576895C1DBA6DD3704F096971777D67HCN8J"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consultantplus://offline/ref=2A1D6D39BA36775B4C6E54ECA9D4C5C88F0E00B5046FE688C576895C1DBA6DD3704F096974H7N2J" TargetMode="External"/><Relationship Id="rId2" Type="http://schemas.openxmlformats.org/officeDocument/2006/relationships/hyperlink" Target="consultantplus://offline/ref=2A1D6D39BA36775B4C6E54ECA9D4C5C88F0E00B5046FE688C576895C1DBA6DD3704F096970H7NEJ"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2A1D6D39BA36775B4C6E54ECA9D4C5C88F0D08B2076EE688C576895C1DBA6DD3704F096A7370H7N9J" TargetMode="External"/><Relationship Id="rId2" Type="http://schemas.openxmlformats.org/officeDocument/2006/relationships/hyperlink" Target="consultantplus://offline/ref=2A1D6D39BA36775B4C6E54ECA9D4C5C88F0D08B2076EE688C576895C1DBA6DD3704F09697177786EHCN1J"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consultantplus://offline/ref=2A1D6D39BA36775B4C6E54ECA9D4C5C88F0E0AB7046BE688C576895C1DBA6DD3704F096B73H7N4J"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Users\User\Desktop\РАБОТА\ОСИЮК ЕЖЕКВАРТАЛЬНЫЙ ОТЧЕТ 3 КВАРТАЛ\картинки\Безымянны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478" y="504853"/>
            <a:ext cx="3171106" cy="10020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12168" y="6240760"/>
            <a:ext cx="11809312" cy="2246769"/>
          </a:xfrm>
          <a:prstGeom prst="rect">
            <a:avLst/>
          </a:prstGeom>
        </p:spPr>
        <p:txBody>
          <a:bodyPr wrap="square">
            <a:spAutoFit/>
          </a:bodyPr>
          <a:lstStyle/>
          <a:p>
            <a:pPr algn="ctr" defTabSz="1279852"/>
            <a:r>
              <a:rPr lang="ru-RU" altLang="ru-RU" sz="2800" b="1" dirty="0" smtClean="0">
                <a:solidFill>
                  <a:prstClr val="white"/>
                </a:solidFill>
                <a:latin typeface="Times New Roman" panose="02020603050405020304" pitchFamily="18" charset="0"/>
                <a:cs typeface="Times New Roman" panose="02020603050405020304" pitchFamily="18" charset="0"/>
              </a:rPr>
              <a:t>Федеральный закон от 29.07.2017 № 281-ФЗ «О </a:t>
            </a:r>
            <a:r>
              <a:rPr lang="ru-RU" altLang="ru-RU" sz="2800" b="1" dirty="0">
                <a:solidFill>
                  <a:prstClr val="white"/>
                </a:solidFill>
                <a:latin typeface="Times New Roman" panose="02020603050405020304" pitchFamily="18" charset="0"/>
                <a:cs typeface="Times New Roman" panose="02020603050405020304" pitchFamily="18" charset="0"/>
              </a:rPr>
              <a:t>внесении изменений в отдельные законодательные акты Российской Федерации в части совершенствования обязательных требований к учредителям (участникам), органам управления и должностным лицам </a:t>
            </a:r>
            <a:r>
              <a:rPr lang="ru-RU" altLang="ru-RU" sz="2800" b="1" dirty="0" smtClean="0">
                <a:solidFill>
                  <a:prstClr val="white"/>
                </a:solidFill>
                <a:latin typeface="Times New Roman" panose="02020603050405020304" pitchFamily="18" charset="0"/>
                <a:cs typeface="Times New Roman" panose="02020603050405020304" pitchFamily="18" charset="0"/>
              </a:rPr>
              <a:t>Управляющих компаний» </a:t>
            </a:r>
            <a:endParaRPr lang="ru-RU" altLang="ru-RU"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44700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813343" y="684548"/>
            <a:ext cx="504249" cy="511175"/>
          </a:xfrm>
        </p:spPr>
        <p:txBody>
          <a:bodyPr/>
          <a:lstStyle/>
          <a:p>
            <a:fld id="{2EC4EB27-9ADE-42C2-9A98-47F5822B2EE7}" type="slidenum">
              <a:rPr lang="ru-RU" sz="1600">
                <a:solidFill>
                  <a:schemeClr val="accent6"/>
                </a:solidFill>
              </a:rPr>
              <a:t>10</a:t>
            </a:fld>
            <a:endParaRPr lang="ru-RU" sz="1600" dirty="0">
              <a:solidFill>
                <a:schemeClr val="accent6"/>
              </a:solidFill>
            </a:endParaRPr>
          </a:p>
        </p:txBody>
      </p:sp>
      <p:sp>
        <p:nvSpPr>
          <p:cNvPr id="6" name="Прямоугольник 5"/>
          <p:cNvSpPr/>
          <p:nvPr/>
        </p:nvSpPr>
        <p:spPr>
          <a:xfrm>
            <a:off x="821200" y="932655"/>
            <a:ext cx="10825220" cy="565228"/>
          </a:xfrm>
          <a:prstGeom prst="rect">
            <a:avLst/>
          </a:prstGeom>
        </p:spPr>
        <p:txBody>
          <a:bodyPr wrap="square" lIns="133039" tIns="66521" rIns="133039" bIns="66521">
            <a:spAutoFit/>
          </a:bodyPr>
          <a:lstStyle/>
          <a:p>
            <a:r>
              <a:rPr lang="ru-RU" sz="2800" dirty="0">
                <a:solidFill>
                  <a:schemeClr val="accent6"/>
                </a:solidFill>
              </a:rPr>
              <a:t>Федеральный закон от 29.07.2017 № 281-ФЗ</a:t>
            </a:r>
          </a:p>
        </p:txBody>
      </p:sp>
      <p:cxnSp>
        <p:nvCxnSpPr>
          <p:cNvPr id="7" name="Прямая соединительная линия 6"/>
          <p:cNvCxnSpPr/>
          <p:nvPr/>
        </p:nvCxnSpPr>
        <p:spPr>
          <a:xfrm flipV="1">
            <a:off x="501663" y="1449237"/>
            <a:ext cx="11750128" cy="12078"/>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860098" y="2547123"/>
            <a:ext cx="11409715" cy="6087918"/>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880111" y="1642259"/>
            <a:ext cx="11409715" cy="1000534"/>
          </a:xfrm>
          <a:prstGeom prst="rect">
            <a:avLst/>
          </a:prstGeom>
        </p:spPr>
        <p:txBody>
          <a:bodyPr wrap="square" lIns="122177" tIns="61089" rIns="122177" bIns="61089">
            <a:spAutoFit/>
          </a:bodyPr>
          <a:lstStyle/>
          <a:p>
            <a:pPr algn="ctr"/>
            <a:r>
              <a:rPr lang="ru-RU" b="1" dirty="0">
                <a:solidFill>
                  <a:schemeClr val="accent6"/>
                </a:solidFill>
              </a:rPr>
              <a:t>Перечень должностных лиц </a:t>
            </a:r>
            <a:r>
              <a:rPr lang="ru-RU" sz="3200" b="1" dirty="0" smtClean="0">
                <a:solidFill>
                  <a:schemeClr val="accent6"/>
                </a:solidFill>
              </a:rPr>
              <a:t>Управляющей компании, </a:t>
            </a:r>
            <a:r>
              <a:rPr lang="ru-RU" b="1" dirty="0" smtClean="0">
                <a:solidFill>
                  <a:schemeClr val="accent6"/>
                </a:solidFill>
              </a:rPr>
              <a:t>к </a:t>
            </a:r>
            <a:r>
              <a:rPr lang="ru-RU" b="1" dirty="0">
                <a:solidFill>
                  <a:schemeClr val="accent6"/>
                </a:solidFill>
              </a:rPr>
              <a:t>которым предъявляются </a:t>
            </a:r>
            <a:r>
              <a:rPr lang="ru-RU" b="1" dirty="0">
                <a:solidFill>
                  <a:srgbClr val="00B050"/>
                </a:solidFill>
              </a:rPr>
              <a:t>требования </a:t>
            </a:r>
            <a:r>
              <a:rPr lang="ru-RU" b="1" dirty="0" smtClean="0">
                <a:solidFill>
                  <a:srgbClr val="00B050"/>
                </a:solidFill>
              </a:rPr>
              <a:t>деловой репутации</a:t>
            </a:r>
            <a:endParaRPr lang="ru-RU" dirty="0">
              <a:solidFill>
                <a:srgbClr val="00B050"/>
              </a:solidFill>
            </a:endParaRPr>
          </a:p>
        </p:txBody>
      </p:sp>
      <p:sp>
        <p:nvSpPr>
          <p:cNvPr id="26" name="TextBox 25"/>
          <p:cNvSpPr txBox="1"/>
          <p:nvPr/>
        </p:nvSpPr>
        <p:spPr>
          <a:xfrm>
            <a:off x="6410087" y="6195491"/>
            <a:ext cx="3879499"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30" name="Скругленный прямоугольник 29"/>
          <p:cNvSpPr>
            <a:spLocks noChangeAspect="1"/>
          </p:cNvSpPr>
          <p:nvPr/>
        </p:nvSpPr>
        <p:spPr>
          <a:xfrm>
            <a:off x="819367" y="4557219"/>
            <a:ext cx="11529373" cy="396885"/>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Главный бухгалтер</a:t>
            </a:r>
            <a:endParaRPr lang="ru-RU" sz="1500" dirty="0">
              <a:solidFill>
                <a:schemeClr val="bg1"/>
              </a:solidFill>
            </a:endParaRPr>
          </a:p>
        </p:txBody>
      </p:sp>
      <p:sp>
        <p:nvSpPr>
          <p:cNvPr id="32" name="Скругленный прямоугольник 31"/>
          <p:cNvSpPr/>
          <p:nvPr/>
        </p:nvSpPr>
        <p:spPr>
          <a:xfrm>
            <a:off x="821200" y="5545546"/>
            <a:ext cx="11527541"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Руководитель филиала</a:t>
            </a:r>
            <a:endParaRPr lang="ru-RU" sz="1500" dirty="0">
              <a:solidFill>
                <a:schemeClr val="bg1"/>
              </a:solidFill>
            </a:endParaRPr>
          </a:p>
        </p:txBody>
      </p:sp>
      <p:sp>
        <p:nvSpPr>
          <p:cNvPr id="14" name="Скругленный прямоугольник 13"/>
          <p:cNvSpPr>
            <a:spLocks noChangeAspect="1"/>
          </p:cNvSpPr>
          <p:nvPr/>
        </p:nvSpPr>
        <p:spPr>
          <a:xfrm>
            <a:off x="821198" y="2923605"/>
            <a:ext cx="11531520" cy="397022"/>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Единоличный исполнительный </a:t>
            </a:r>
            <a:r>
              <a:rPr lang="ru-RU" sz="1900" dirty="0" smtClean="0">
                <a:solidFill>
                  <a:schemeClr val="bg1"/>
                </a:solidFill>
              </a:rPr>
              <a:t>орган </a:t>
            </a:r>
            <a:endParaRPr lang="ru-RU" sz="1500" dirty="0">
              <a:solidFill>
                <a:schemeClr val="bg1"/>
              </a:solidFill>
            </a:endParaRPr>
          </a:p>
        </p:txBody>
      </p:sp>
      <p:sp>
        <p:nvSpPr>
          <p:cNvPr id="15" name="Скругленный прямоугольник 14"/>
          <p:cNvSpPr>
            <a:spLocks noChangeAspect="1"/>
          </p:cNvSpPr>
          <p:nvPr/>
        </p:nvSpPr>
        <p:spPr>
          <a:xfrm>
            <a:off x="821198" y="3417906"/>
            <a:ext cx="11531520" cy="397022"/>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Заместитель ЕИО</a:t>
            </a:r>
            <a:endParaRPr lang="ru-RU" sz="1500" dirty="0">
              <a:solidFill>
                <a:schemeClr val="bg1"/>
              </a:solidFill>
            </a:endParaRPr>
          </a:p>
        </p:txBody>
      </p:sp>
      <p:sp>
        <p:nvSpPr>
          <p:cNvPr id="16" name="Скругленный прямоугольник 15"/>
          <p:cNvSpPr>
            <a:spLocks noChangeAspect="1"/>
          </p:cNvSpPr>
          <p:nvPr/>
        </p:nvSpPr>
        <p:spPr>
          <a:xfrm>
            <a:off x="812189" y="3912208"/>
            <a:ext cx="11527541" cy="54773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Член коллегиального исполнительного органа</a:t>
            </a:r>
            <a:endParaRPr lang="ru-RU" sz="1900" dirty="0">
              <a:solidFill>
                <a:schemeClr val="bg1"/>
              </a:solidFill>
            </a:endParaRPr>
          </a:p>
          <a:p>
            <a:pPr algn="ctr"/>
            <a:endParaRPr lang="ru-RU" sz="1500" dirty="0">
              <a:solidFill>
                <a:schemeClr val="bg1"/>
              </a:solidFill>
            </a:endParaRPr>
          </a:p>
        </p:txBody>
      </p:sp>
      <p:sp>
        <p:nvSpPr>
          <p:cNvPr id="17" name="Скругленный прямоугольник 16"/>
          <p:cNvSpPr/>
          <p:nvPr/>
        </p:nvSpPr>
        <p:spPr>
          <a:xfrm>
            <a:off x="812189" y="6513033"/>
            <a:ext cx="11536554"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Член Совета Директоров (Наблюдательного Совета)  </a:t>
            </a:r>
            <a:endParaRPr lang="ru-RU" sz="1500" dirty="0">
              <a:solidFill>
                <a:schemeClr val="bg1"/>
              </a:solidFill>
            </a:endParaRPr>
          </a:p>
        </p:txBody>
      </p:sp>
      <p:sp>
        <p:nvSpPr>
          <p:cNvPr id="18" name="Скругленный прямоугольник 17"/>
          <p:cNvSpPr/>
          <p:nvPr/>
        </p:nvSpPr>
        <p:spPr>
          <a:xfrm>
            <a:off x="812187" y="6996775"/>
            <a:ext cx="11536552"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Контролер – руководитель СВК </a:t>
            </a:r>
            <a:endParaRPr lang="ru-RU" sz="1500" dirty="0">
              <a:solidFill>
                <a:schemeClr val="bg1"/>
              </a:solidFill>
            </a:endParaRPr>
          </a:p>
        </p:txBody>
      </p:sp>
      <p:sp>
        <p:nvSpPr>
          <p:cNvPr id="19" name="Скругленный прямоугольник 18"/>
          <p:cNvSpPr/>
          <p:nvPr/>
        </p:nvSpPr>
        <p:spPr>
          <a:xfrm>
            <a:off x="821200" y="6029290"/>
            <a:ext cx="11536552"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Главный бухгалтер филиала</a:t>
            </a:r>
            <a:endParaRPr lang="ru-RU" sz="1900" dirty="0">
              <a:solidFill>
                <a:schemeClr val="bg1"/>
              </a:solidFill>
            </a:endParaRPr>
          </a:p>
        </p:txBody>
      </p:sp>
      <p:sp>
        <p:nvSpPr>
          <p:cNvPr id="22" name="Скругленный прямоугольник 21"/>
          <p:cNvSpPr/>
          <p:nvPr/>
        </p:nvSpPr>
        <p:spPr>
          <a:xfrm>
            <a:off x="778107" y="8901812"/>
            <a:ext cx="11574611" cy="386463"/>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Временно исполняющий обязанности по  должностям</a:t>
            </a:r>
          </a:p>
        </p:txBody>
      </p:sp>
      <p:sp>
        <p:nvSpPr>
          <p:cNvPr id="21" name="Скругленный прямоугольник 20"/>
          <p:cNvSpPr>
            <a:spLocks noChangeAspect="1"/>
          </p:cNvSpPr>
          <p:nvPr/>
        </p:nvSpPr>
        <p:spPr>
          <a:xfrm>
            <a:off x="819364" y="5051383"/>
            <a:ext cx="11529375" cy="396885"/>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Заместитель главного бухгалтера</a:t>
            </a:r>
            <a:endParaRPr lang="ru-RU" sz="1500" dirty="0">
              <a:solidFill>
                <a:schemeClr val="bg1"/>
              </a:solidFill>
            </a:endParaRPr>
          </a:p>
        </p:txBody>
      </p:sp>
      <p:sp>
        <p:nvSpPr>
          <p:cNvPr id="23" name="Скругленный прямоугольник 22"/>
          <p:cNvSpPr/>
          <p:nvPr/>
        </p:nvSpPr>
        <p:spPr>
          <a:xfrm>
            <a:off x="821200" y="7472306"/>
            <a:ext cx="11536552"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Сотрудник службы внутреннего контроля </a:t>
            </a:r>
            <a:endParaRPr lang="ru-RU" sz="1500" dirty="0">
              <a:solidFill>
                <a:schemeClr val="bg1"/>
              </a:solidFill>
            </a:endParaRPr>
          </a:p>
        </p:txBody>
      </p:sp>
      <p:sp>
        <p:nvSpPr>
          <p:cNvPr id="24" name="Скругленный прямоугольник 23"/>
          <p:cNvSpPr/>
          <p:nvPr/>
        </p:nvSpPr>
        <p:spPr>
          <a:xfrm>
            <a:off x="821200" y="7955189"/>
            <a:ext cx="11536552"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СДЛ по ПОД/ФТ </a:t>
            </a:r>
            <a:endParaRPr lang="ru-RU" sz="1500" dirty="0">
              <a:solidFill>
                <a:schemeClr val="bg1"/>
              </a:solidFill>
            </a:endParaRPr>
          </a:p>
        </p:txBody>
      </p:sp>
      <p:sp>
        <p:nvSpPr>
          <p:cNvPr id="25" name="Скругленный прямоугольник 24"/>
          <p:cNvSpPr/>
          <p:nvPr/>
        </p:nvSpPr>
        <p:spPr>
          <a:xfrm>
            <a:off x="821200" y="8441809"/>
            <a:ext cx="11536552"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Иные лица, для которых наличие квалификационного аттестата обязательно </a:t>
            </a:r>
            <a:endParaRPr lang="ru-RU" sz="1500" dirty="0">
              <a:solidFill>
                <a:schemeClr val="bg1"/>
              </a:solidFill>
            </a:endParaRPr>
          </a:p>
        </p:txBody>
      </p:sp>
    </p:spTree>
    <p:extLst>
      <p:ext uri="{BB962C8B-B14F-4D97-AF65-F5344CB8AC3E}">
        <p14:creationId xmlns:p14="http://schemas.microsoft.com/office/powerpoint/2010/main" val="1967090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876937" y="625171"/>
            <a:ext cx="504249" cy="511175"/>
          </a:xfrm>
        </p:spPr>
        <p:txBody>
          <a:bodyPr/>
          <a:lstStyle/>
          <a:p>
            <a:fld id="{2EC4EB27-9ADE-42C2-9A98-47F5822B2EE7}" type="slidenum">
              <a:rPr lang="ru-RU" sz="1600">
                <a:solidFill>
                  <a:schemeClr val="accent6"/>
                </a:solidFill>
              </a:rPr>
              <a:t>11</a:t>
            </a:fld>
            <a:endParaRPr lang="ru-RU" sz="1600" dirty="0">
              <a:solidFill>
                <a:schemeClr val="accent6"/>
              </a:solidFill>
            </a:endParaRPr>
          </a:p>
        </p:txBody>
      </p:sp>
      <p:sp>
        <p:nvSpPr>
          <p:cNvPr id="6" name="Прямоугольник 5"/>
          <p:cNvSpPr/>
          <p:nvPr/>
        </p:nvSpPr>
        <p:spPr>
          <a:xfrm>
            <a:off x="860098" y="742374"/>
            <a:ext cx="9613937" cy="565228"/>
          </a:xfrm>
          <a:prstGeom prst="rect">
            <a:avLst/>
          </a:prstGeom>
        </p:spPr>
        <p:txBody>
          <a:bodyPr wrap="square" lIns="133039" tIns="66521" rIns="133039" bIns="66521">
            <a:spAutoFit/>
          </a:bodyPr>
          <a:lstStyle/>
          <a:p>
            <a:r>
              <a:rPr lang="ru-RU" sz="2800" dirty="0">
                <a:solidFill>
                  <a:schemeClr val="accent6"/>
                </a:solidFill>
              </a:rPr>
              <a:t>Федеральный закон от 29.07.2017 № 281-ФЗ</a:t>
            </a:r>
          </a:p>
        </p:txBody>
      </p:sp>
      <p:cxnSp>
        <p:nvCxnSpPr>
          <p:cNvPr id="7" name="Прямая соединительная линия 6"/>
          <p:cNvCxnSpPr/>
          <p:nvPr/>
        </p:nvCxnSpPr>
        <p:spPr>
          <a:xfrm flipV="1">
            <a:off x="501663" y="1449237"/>
            <a:ext cx="11750128" cy="12078"/>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744550" y="2547122"/>
            <a:ext cx="11525263" cy="6487044"/>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724250" y="1642260"/>
            <a:ext cx="11565577" cy="1831531"/>
          </a:xfrm>
          <a:prstGeom prst="rect">
            <a:avLst/>
          </a:prstGeom>
        </p:spPr>
        <p:txBody>
          <a:bodyPr wrap="square" lIns="122177" tIns="61089" rIns="122177" bIns="61089">
            <a:spAutoFit/>
          </a:bodyPr>
          <a:lstStyle/>
          <a:p>
            <a:pPr algn="ctr"/>
            <a:r>
              <a:rPr lang="ru-RU" b="1" dirty="0">
                <a:solidFill>
                  <a:schemeClr val="accent6"/>
                </a:solidFill>
              </a:rPr>
              <a:t>Перечень должностных лиц </a:t>
            </a:r>
            <a:r>
              <a:rPr lang="ru-RU" sz="3200" b="1" dirty="0" smtClean="0">
                <a:solidFill>
                  <a:schemeClr val="accent6"/>
                </a:solidFill>
              </a:rPr>
              <a:t>Управляющей компании</a:t>
            </a:r>
            <a:r>
              <a:rPr lang="ru-RU" b="1" dirty="0" smtClean="0">
                <a:solidFill>
                  <a:schemeClr val="accent6"/>
                </a:solidFill>
              </a:rPr>
              <a:t>, назначение (избрание) которых на должности  допускается с предварительного </a:t>
            </a:r>
            <a:r>
              <a:rPr lang="ru-RU" sz="3100" b="1" dirty="0">
                <a:solidFill>
                  <a:schemeClr val="accent6"/>
                </a:solidFill>
              </a:rPr>
              <a:t>согласия</a:t>
            </a:r>
            <a:r>
              <a:rPr lang="ru-RU" b="1" dirty="0" smtClean="0">
                <a:solidFill>
                  <a:schemeClr val="accent6"/>
                </a:solidFill>
              </a:rPr>
              <a:t> Банка России</a:t>
            </a:r>
            <a:endParaRPr lang="ru-RU" dirty="0">
              <a:solidFill>
                <a:schemeClr val="accent6"/>
              </a:solidFill>
            </a:endParaRPr>
          </a:p>
          <a:p>
            <a:pPr algn="ctr"/>
            <a:endParaRPr lang="ru-RU" dirty="0">
              <a:solidFill>
                <a:schemeClr val="accent6"/>
              </a:solidFill>
            </a:endParaRPr>
          </a:p>
        </p:txBody>
      </p:sp>
      <p:sp>
        <p:nvSpPr>
          <p:cNvPr id="26" name="TextBox 25"/>
          <p:cNvSpPr txBox="1"/>
          <p:nvPr/>
        </p:nvSpPr>
        <p:spPr>
          <a:xfrm>
            <a:off x="6410087" y="6195491"/>
            <a:ext cx="3879499"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2" name="Скругленный прямоугольник 1"/>
          <p:cNvSpPr/>
          <p:nvPr/>
        </p:nvSpPr>
        <p:spPr>
          <a:xfrm>
            <a:off x="706225" y="3225433"/>
            <a:ext cx="1075073"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ЕИО</a:t>
            </a:r>
            <a:endParaRPr lang="ru-RU" dirty="0"/>
          </a:p>
        </p:txBody>
      </p:sp>
      <p:sp>
        <p:nvSpPr>
          <p:cNvPr id="18" name="Скругленный прямоугольник 17"/>
          <p:cNvSpPr/>
          <p:nvPr/>
        </p:nvSpPr>
        <p:spPr>
          <a:xfrm>
            <a:off x="3099460" y="3238169"/>
            <a:ext cx="1128156"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Член КИО</a:t>
            </a:r>
            <a:endParaRPr lang="ru-RU" dirty="0"/>
          </a:p>
        </p:txBody>
      </p:sp>
      <p:sp>
        <p:nvSpPr>
          <p:cNvPr id="19" name="Скругленный прямоугольник 18"/>
          <p:cNvSpPr/>
          <p:nvPr/>
        </p:nvSpPr>
        <p:spPr>
          <a:xfrm>
            <a:off x="1864426" y="3225426"/>
            <a:ext cx="1128156"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Зам ЕИО</a:t>
            </a:r>
            <a:endParaRPr lang="ru-RU" dirty="0"/>
          </a:p>
        </p:txBody>
      </p:sp>
      <p:sp>
        <p:nvSpPr>
          <p:cNvPr id="20" name="Скругленный прямоугольник 19"/>
          <p:cNvSpPr/>
          <p:nvPr/>
        </p:nvSpPr>
        <p:spPr>
          <a:xfrm>
            <a:off x="4334495" y="3238171"/>
            <a:ext cx="783770" cy="1273787"/>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ГБ</a:t>
            </a:r>
            <a:endParaRPr lang="ru-RU" dirty="0"/>
          </a:p>
        </p:txBody>
      </p:sp>
      <p:sp>
        <p:nvSpPr>
          <p:cNvPr id="23" name="Скругленный прямоугольник 22"/>
          <p:cNvSpPr/>
          <p:nvPr/>
        </p:nvSpPr>
        <p:spPr>
          <a:xfrm>
            <a:off x="5248894" y="3241013"/>
            <a:ext cx="985651"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Зам ГБ</a:t>
            </a:r>
            <a:endParaRPr lang="ru-RU" dirty="0"/>
          </a:p>
        </p:txBody>
      </p:sp>
      <p:sp>
        <p:nvSpPr>
          <p:cNvPr id="24" name="Скругленный прямоугольник 23"/>
          <p:cNvSpPr/>
          <p:nvPr/>
        </p:nvSpPr>
        <p:spPr>
          <a:xfrm>
            <a:off x="8158348" y="3225427"/>
            <a:ext cx="1211282"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Рук. Ф-ла</a:t>
            </a:r>
            <a:endParaRPr lang="ru-RU" dirty="0"/>
          </a:p>
        </p:txBody>
      </p:sp>
      <p:sp>
        <p:nvSpPr>
          <p:cNvPr id="25" name="Скругленный прямоугольник 24"/>
          <p:cNvSpPr/>
          <p:nvPr/>
        </p:nvSpPr>
        <p:spPr>
          <a:xfrm>
            <a:off x="10925299" y="3238172"/>
            <a:ext cx="1344514" cy="1273791"/>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ВРИО</a:t>
            </a:r>
            <a:endParaRPr lang="ru-RU" dirty="0"/>
          </a:p>
        </p:txBody>
      </p:sp>
      <p:sp>
        <p:nvSpPr>
          <p:cNvPr id="3" name="Скругленный прямоугольник 2"/>
          <p:cNvSpPr/>
          <p:nvPr/>
        </p:nvSpPr>
        <p:spPr>
          <a:xfrm>
            <a:off x="713965" y="4891358"/>
            <a:ext cx="11545565" cy="115915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a:t>ВРИО без получения согласия  - не более чем на два месяца со дня освобождения  должности</a:t>
            </a:r>
          </a:p>
        </p:txBody>
      </p:sp>
      <p:sp>
        <p:nvSpPr>
          <p:cNvPr id="27" name="Скругленный прямоугольник 26"/>
          <p:cNvSpPr/>
          <p:nvPr/>
        </p:nvSpPr>
        <p:spPr>
          <a:xfrm>
            <a:off x="706223" y="6319382"/>
            <a:ext cx="11545565" cy="513068"/>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a:t>Согласие может быть реализовано не позднее шести месяцев со дня его выдачи</a:t>
            </a:r>
          </a:p>
        </p:txBody>
      </p:sp>
      <p:sp>
        <p:nvSpPr>
          <p:cNvPr id="31" name="Скругленный прямоугольник 30"/>
          <p:cNvSpPr/>
          <p:nvPr/>
        </p:nvSpPr>
        <p:spPr>
          <a:xfrm>
            <a:off x="744551" y="7184184"/>
            <a:ext cx="11545565" cy="1849982"/>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a:t>Уведомление БР о назначении - в течении трех рабочих дней, следующих за днем назначения, об освобождении – не позднее рабочего дня, следующего за днем принятия решения</a:t>
            </a:r>
          </a:p>
        </p:txBody>
      </p:sp>
      <p:sp>
        <p:nvSpPr>
          <p:cNvPr id="21" name="Скругленный прямоугольник 20"/>
          <p:cNvSpPr/>
          <p:nvPr/>
        </p:nvSpPr>
        <p:spPr>
          <a:xfrm>
            <a:off x="6376726" y="3238174"/>
            <a:ext cx="1698495"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000" dirty="0" smtClean="0"/>
              <a:t>Контролер (Рук. СВК)</a:t>
            </a:r>
            <a:endParaRPr lang="ru-RU" sz="2000" dirty="0"/>
          </a:p>
        </p:txBody>
      </p:sp>
      <p:sp>
        <p:nvSpPr>
          <p:cNvPr id="22" name="Скругленный прямоугольник 21"/>
          <p:cNvSpPr/>
          <p:nvPr/>
        </p:nvSpPr>
        <p:spPr>
          <a:xfrm>
            <a:off x="9462657" y="3241013"/>
            <a:ext cx="1320138" cy="127378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ГБ. </a:t>
            </a:r>
          </a:p>
          <a:p>
            <a:pPr algn="ctr"/>
            <a:r>
              <a:rPr lang="ru-RU" dirty="0" smtClean="0"/>
              <a:t>Ф-ла</a:t>
            </a:r>
            <a:endParaRPr lang="ru-RU" dirty="0"/>
          </a:p>
        </p:txBody>
      </p:sp>
    </p:spTree>
    <p:extLst>
      <p:ext uri="{BB962C8B-B14F-4D97-AF65-F5344CB8AC3E}">
        <p14:creationId xmlns:p14="http://schemas.microsoft.com/office/powerpoint/2010/main" val="292562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747538" y="742374"/>
            <a:ext cx="504249" cy="511175"/>
          </a:xfrm>
        </p:spPr>
        <p:txBody>
          <a:bodyPr/>
          <a:lstStyle/>
          <a:p>
            <a:fld id="{2EC4EB27-9ADE-42C2-9A98-47F5822B2EE7}" type="slidenum">
              <a:rPr lang="ru-RU" sz="1600">
                <a:solidFill>
                  <a:schemeClr val="accent6"/>
                </a:solidFill>
              </a:rPr>
              <a:t>12</a:t>
            </a:fld>
            <a:endParaRPr lang="ru-RU" sz="1600" dirty="0">
              <a:solidFill>
                <a:schemeClr val="accent6"/>
              </a:solidFill>
            </a:endParaRPr>
          </a:p>
        </p:txBody>
      </p:sp>
      <p:sp>
        <p:nvSpPr>
          <p:cNvPr id="6" name="Прямоугольник 5"/>
          <p:cNvSpPr/>
          <p:nvPr/>
        </p:nvSpPr>
        <p:spPr>
          <a:xfrm>
            <a:off x="860098" y="742374"/>
            <a:ext cx="10219579" cy="796061"/>
          </a:xfrm>
          <a:prstGeom prst="rect">
            <a:avLst/>
          </a:prstGeom>
        </p:spPr>
        <p:txBody>
          <a:bodyPr wrap="square" lIns="133039" tIns="66521" rIns="133039" bIns="66521">
            <a:spAutoFit/>
          </a:bodyPr>
          <a:lstStyle/>
          <a:p>
            <a:pPr>
              <a:defRPr/>
            </a:pPr>
            <a:r>
              <a:rPr lang="ru-RU" sz="2800" dirty="0">
                <a:solidFill>
                  <a:schemeClr val="accent6"/>
                </a:solidFill>
              </a:rPr>
              <a:t>Федеральный закон от 29.07.2017 № 281-ФЗ</a:t>
            </a:r>
          </a:p>
          <a:p>
            <a:pPr>
              <a:defRPr/>
            </a:pPr>
            <a:r>
              <a:rPr lang="ru-RU" sz="1500" dirty="0" smtClean="0">
                <a:solidFill>
                  <a:schemeClr val="accent6"/>
                </a:solidFill>
                <a:latin typeface="Times New Roman" panose="02020603050405020304" pitchFamily="18" charset="0"/>
                <a:cs typeface="Times New Roman" panose="02020603050405020304" pitchFamily="18" charset="0"/>
              </a:rPr>
              <a:t>.</a:t>
            </a:r>
            <a:endParaRPr lang="ru-RU" sz="1500" dirty="0">
              <a:solidFill>
                <a:schemeClr val="accent6"/>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flipV="1">
            <a:off x="501663" y="1449237"/>
            <a:ext cx="11750128" cy="12078"/>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724251" y="2547122"/>
            <a:ext cx="11545564" cy="6487044"/>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724250" y="1642259"/>
            <a:ext cx="11565577" cy="1354477"/>
          </a:xfrm>
          <a:prstGeom prst="rect">
            <a:avLst/>
          </a:prstGeom>
        </p:spPr>
        <p:txBody>
          <a:bodyPr wrap="square" lIns="122177" tIns="61089" rIns="122177" bIns="61089">
            <a:spAutoFit/>
          </a:bodyPr>
          <a:lstStyle/>
          <a:p>
            <a:pPr algn="ctr"/>
            <a:r>
              <a:rPr lang="ru-RU" b="1" dirty="0">
                <a:solidFill>
                  <a:schemeClr val="accent6"/>
                </a:solidFill>
              </a:rPr>
              <a:t>Перечень должностных лиц </a:t>
            </a:r>
            <a:r>
              <a:rPr lang="ru-RU" sz="3200" b="1" dirty="0" smtClean="0">
                <a:solidFill>
                  <a:schemeClr val="accent6"/>
                </a:solidFill>
              </a:rPr>
              <a:t>Управляющей компании</a:t>
            </a:r>
            <a:r>
              <a:rPr lang="ru-RU" b="1" dirty="0" smtClean="0">
                <a:solidFill>
                  <a:schemeClr val="accent6"/>
                </a:solidFill>
              </a:rPr>
              <a:t>,  о назначении (избрании) которых необходимо уведомлять Банк России</a:t>
            </a:r>
            <a:endParaRPr lang="ru-RU" dirty="0">
              <a:solidFill>
                <a:schemeClr val="accent6"/>
              </a:solidFill>
            </a:endParaRPr>
          </a:p>
          <a:p>
            <a:pPr algn="ctr"/>
            <a:endParaRPr lang="ru-RU" dirty="0">
              <a:solidFill>
                <a:schemeClr val="accent6"/>
              </a:solidFill>
            </a:endParaRPr>
          </a:p>
        </p:txBody>
      </p:sp>
      <p:sp>
        <p:nvSpPr>
          <p:cNvPr id="26" name="TextBox 25"/>
          <p:cNvSpPr txBox="1"/>
          <p:nvPr/>
        </p:nvSpPr>
        <p:spPr>
          <a:xfrm>
            <a:off x="6410087" y="6195491"/>
            <a:ext cx="3879499"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28" name="Скругленный прямоугольник 27"/>
          <p:cNvSpPr/>
          <p:nvPr/>
        </p:nvSpPr>
        <p:spPr>
          <a:xfrm>
            <a:off x="713967" y="5016624"/>
            <a:ext cx="11537821" cy="223057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a:t>Уведомление БР об избрании (прекращении полномочий), назначении (освобождении от должности) - в течении трех рабочих дней со дня принятия решения</a:t>
            </a:r>
          </a:p>
        </p:txBody>
      </p:sp>
      <p:sp>
        <p:nvSpPr>
          <p:cNvPr id="34" name="Скругленный прямоугольник 33"/>
          <p:cNvSpPr/>
          <p:nvPr/>
        </p:nvSpPr>
        <p:spPr>
          <a:xfrm>
            <a:off x="8569418" y="2862187"/>
            <a:ext cx="2007846" cy="1555434"/>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a:t>СДЛ ПОД/ФТ</a:t>
            </a:r>
          </a:p>
        </p:txBody>
      </p:sp>
      <p:sp>
        <p:nvSpPr>
          <p:cNvPr id="35" name="Скругленный прямоугольник 34"/>
          <p:cNvSpPr/>
          <p:nvPr/>
        </p:nvSpPr>
        <p:spPr>
          <a:xfrm>
            <a:off x="6376728" y="2880213"/>
            <a:ext cx="2112304" cy="1537408"/>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Сотрудник СВК</a:t>
            </a:r>
            <a:endParaRPr lang="ru-RU" dirty="0"/>
          </a:p>
        </p:txBody>
      </p:sp>
      <p:sp>
        <p:nvSpPr>
          <p:cNvPr id="36" name="Скругленный прямоугольник 35"/>
          <p:cNvSpPr/>
          <p:nvPr/>
        </p:nvSpPr>
        <p:spPr>
          <a:xfrm>
            <a:off x="2401089" y="2880210"/>
            <a:ext cx="3833456" cy="1537411"/>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Лица с квалификационными Аттестатами (специалисты)</a:t>
            </a:r>
            <a:endParaRPr lang="ru-RU" dirty="0"/>
          </a:p>
        </p:txBody>
      </p:sp>
      <p:sp>
        <p:nvSpPr>
          <p:cNvPr id="37" name="Скругленный прямоугольник 36"/>
          <p:cNvSpPr/>
          <p:nvPr/>
        </p:nvSpPr>
        <p:spPr>
          <a:xfrm>
            <a:off x="724250" y="2880210"/>
            <a:ext cx="1624535" cy="1537411"/>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dirty="0" smtClean="0"/>
              <a:t>ЧСД (НС)</a:t>
            </a:r>
            <a:endParaRPr lang="ru-RU" dirty="0"/>
          </a:p>
        </p:txBody>
      </p:sp>
      <p:sp>
        <p:nvSpPr>
          <p:cNvPr id="13" name="Скругленный прямоугольник 12"/>
          <p:cNvSpPr/>
          <p:nvPr/>
        </p:nvSpPr>
        <p:spPr>
          <a:xfrm>
            <a:off x="10667612" y="2880210"/>
            <a:ext cx="1584176" cy="1537411"/>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ВРИО</a:t>
            </a:r>
            <a:endParaRPr lang="ru-RU" sz="2100" dirty="0"/>
          </a:p>
        </p:txBody>
      </p:sp>
    </p:spTree>
    <p:extLst>
      <p:ext uri="{BB962C8B-B14F-4D97-AF65-F5344CB8AC3E}">
        <p14:creationId xmlns:p14="http://schemas.microsoft.com/office/powerpoint/2010/main" val="326546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747538" y="742374"/>
            <a:ext cx="504249" cy="511175"/>
          </a:xfrm>
        </p:spPr>
        <p:txBody>
          <a:bodyPr/>
          <a:lstStyle/>
          <a:p>
            <a:fld id="{2EC4EB27-9ADE-42C2-9A98-47F5822B2EE7}" type="slidenum">
              <a:rPr lang="ru-RU" sz="1600">
                <a:solidFill>
                  <a:schemeClr val="accent6"/>
                </a:solidFill>
              </a:rPr>
              <a:t>13</a:t>
            </a:fld>
            <a:endParaRPr lang="ru-RU" sz="1600" dirty="0">
              <a:solidFill>
                <a:schemeClr val="accent6"/>
              </a:solidFill>
            </a:endParaRPr>
          </a:p>
        </p:txBody>
      </p:sp>
      <p:sp>
        <p:nvSpPr>
          <p:cNvPr id="6" name="Прямоугольник 5"/>
          <p:cNvSpPr/>
          <p:nvPr/>
        </p:nvSpPr>
        <p:spPr>
          <a:xfrm>
            <a:off x="860098" y="742374"/>
            <a:ext cx="10219579" cy="796061"/>
          </a:xfrm>
          <a:prstGeom prst="rect">
            <a:avLst/>
          </a:prstGeom>
        </p:spPr>
        <p:txBody>
          <a:bodyPr wrap="square" lIns="133039" tIns="66521" rIns="133039" bIns="66521">
            <a:spAutoFit/>
          </a:bodyPr>
          <a:lstStyle/>
          <a:p>
            <a:pPr>
              <a:defRPr/>
            </a:pPr>
            <a:r>
              <a:rPr lang="ru-RU" sz="2800" dirty="0">
                <a:solidFill>
                  <a:schemeClr val="accent6"/>
                </a:solidFill>
              </a:rPr>
              <a:t>Федеральный закон от 29.07.2017 № 281-ФЗ</a:t>
            </a:r>
          </a:p>
          <a:p>
            <a:pPr>
              <a:defRPr/>
            </a:pPr>
            <a:r>
              <a:rPr lang="ru-RU" sz="1500" dirty="0" smtClean="0">
                <a:solidFill>
                  <a:schemeClr val="accent6"/>
                </a:solidFill>
                <a:latin typeface="Times New Roman" panose="02020603050405020304" pitchFamily="18" charset="0"/>
                <a:cs typeface="Times New Roman" panose="02020603050405020304" pitchFamily="18" charset="0"/>
              </a:rPr>
              <a:t>.</a:t>
            </a:r>
            <a:endParaRPr lang="ru-RU" sz="1500" dirty="0">
              <a:solidFill>
                <a:schemeClr val="accent6"/>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flipV="1">
            <a:off x="501663" y="1449237"/>
            <a:ext cx="11750128" cy="12078"/>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724251" y="2547122"/>
            <a:ext cx="11545564" cy="6487044"/>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724250" y="1642259"/>
            <a:ext cx="11565577" cy="1323700"/>
          </a:xfrm>
          <a:prstGeom prst="rect">
            <a:avLst/>
          </a:prstGeom>
        </p:spPr>
        <p:txBody>
          <a:bodyPr wrap="square" lIns="122177" tIns="61089" rIns="122177" bIns="61089">
            <a:spAutoFit/>
          </a:bodyPr>
          <a:lstStyle/>
          <a:p>
            <a:pPr algn="ctr"/>
            <a:r>
              <a:rPr lang="ru-RU" b="1" dirty="0" smtClean="0">
                <a:solidFill>
                  <a:schemeClr val="accent6"/>
                </a:solidFill>
              </a:rPr>
              <a:t>Должности в </a:t>
            </a:r>
            <a:r>
              <a:rPr lang="ru-RU" sz="2800" b="1" dirty="0" smtClean="0">
                <a:solidFill>
                  <a:schemeClr val="accent6"/>
                </a:solidFill>
              </a:rPr>
              <a:t>КО</a:t>
            </a:r>
            <a:r>
              <a:rPr lang="ru-RU" b="1" dirty="0" smtClean="0">
                <a:solidFill>
                  <a:schemeClr val="accent6"/>
                </a:solidFill>
              </a:rPr>
              <a:t>, </a:t>
            </a:r>
            <a:r>
              <a:rPr lang="ru-RU" sz="2800" b="1" dirty="0" smtClean="0">
                <a:solidFill>
                  <a:schemeClr val="accent6"/>
                </a:solidFill>
              </a:rPr>
              <a:t>НПФ, УК, Страховых организациях и МФК </a:t>
            </a:r>
            <a:r>
              <a:rPr lang="ru-RU" b="1" dirty="0" smtClean="0">
                <a:solidFill>
                  <a:schemeClr val="accent6"/>
                </a:solidFill>
              </a:rPr>
              <a:t>для которых установлен запрет на занятие иных должностей</a:t>
            </a:r>
            <a:endParaRPr lang="ru-RU" dirty="0">
              <a:solidFill>
                <a:schemeClr val="accent6"/>
              </a:solidFill>
            </a:endParaRPr>
          </a:p>
          <a:p>
            <a:pPr algn="ctr"/>
            <a:endParaRPr lang="ru-RU" dirty="0">
              <a:solidFill>
                <a:schemeClr val="accent6"/>
              </a:solidFill>
            </a:endParaRPr>
          </a:p>
        </p:txBody>
      </p:sp>
      <p:sp>
        <p:nvSpPr>
          <p:cNvPr id="26" name="TextBox 25"/>
          <p:cNvSpPr txBox="1"/>
          <p:nvPr/>
        </p:nvSpPr>
        <p:spPr>
          <a:xfrm>
            <a:off x="6482877" y="6195491"/>
            <a:ext cx="3879499"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28" name="Скругленный прямоугольник 27"/>
          <p:cNvSpPr/>
          <p:nvPr/>
        </p:nvSpPr>
        <p:spPr>
          <a:xfrm>
            <a:off x="713967" y="6044540"/>
            <a:ext cx="11537821" cy="283820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just"/>
            <a:r>
              <a:rPr lang="ru-RU" sz="1600" dirty="0" smtClean="0"/>
              <a:t>Указанные лица не </a:t>
            </a:r>
            <a:r>
              <a:rPr lang="ru-RU" sz="1600" dirty="0"/>
              <a:t>вправе осуществлять функции </a:t>
            </a:r>
            <a:r>
              <a:rPr lang="ru-RU" sz="1800" dirty="0" smtClean="0"/>
              <a:t>руководителя, </a:t>
            </a:r>
            <a:r>
              <a:rPr lang="ru-RU" sz="1800" dirty="0"/>
              <a:t>главного бухгалтера </a:t>
            </a:r>
            <a:r>
              <a:rPr lang="ru-RU" sz="1600" dirty="0"/>
              <a:t>в других </a:t>
            </a:r>
            <a:r>
              <a:rPr lang="ru-RU" sz="1600" dirty="0" smtClean="0"/>
              <a:t>организациях</a:t>
            </a:r>
            <a:r>
              <a:rPr lang="ru-RU" sz="1600" dirty="0"/>
              <a:t>, являющихся кредитными организациями, иностранными банками, страховыми или клиринговыми организациями, профессиональными участниками рынка ценных бумаг, организаторами торговли на товарных и (или) финансовых рынках, акционерными инвестиционными фондами, специализированными депозитариями инвестиционных фондов, паевых инвестиционных фондов и негосударственных пенсионных фондов, организациями, осуществляющими деятельность по пенсионному обеспечению и пенсионному страхованию, управляющими </a:t>
            </a:r>
            <a:r>
              <a:rPr lang="ru-RU" sz="1600" dirty="0" smtClean="0"/>
              <a:t>компаниями ИФ, ПИФ и НПФ, </a:t>
            </a:r>
            <a:r>
              <a:rPr lang="ru-RU" sz="1600" dirty="0"/>
              <a:t>микрофинансовыми компаниями, а также в организациях, занимающихся лизинговой деятельностью или являющихся аффилированными лицами по отношению к </a:t>
            </a:r>
            <a:r>
              <a:rPr lang="ru-RU" sz="1600" dirty="0" smtClean="0"/>
              <a:t> ФО </a:t>
            </a:r>
            <a:r>
              <a:rPr lang="ru-RU" sz="1600" dirty="0"/>
              <a:t>(за исключением случая, если </a:t>
            </a:r>
            <a:r>
              <a:rPr lang="ru-RU" sz="1600" dirty="0" smtClean="0"/>
              <a:t>эти </a:t>
            </a:r>
            <a:r>
              <a:rPr lang="ru-RU" sz="1600" dirty="0"/>
              <a:t>компании являются по отношению друг к другу основным и дочерним хозяйственными обществами).</a:t>
            </a:r>
          </a:p>
        </p:txBody>
      </p:sp>
      <p:sp>
        <p:nvSpPr>
          <p:cNvPr id="34" name="Скругленный прямоугольник 33"/>
          <p:cNvSpPr/>
          <p:nvPr/>
        </p:nvSpPr>
        <p:spPr>
          <a:xfrm>
            <a:off x="724250" y="2660304"/>
            <a:ext cx="2614490"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Единоличный исполнительный орган</a:t>
            </a:r>
            <a:endParaRPr lang="ru-RU" sz="2100" dirty="0"/>
          </a:p>
        </p:txBody>
      </p:sp>
      <p:sp>
        <p:nvSpPr>
          <p:cNvPr id="13" name="Скругленный прямоугольник 12"/>
          <p:cNvSpPr/>
          <p:nvPr/>
        </p:nvSpPr>
        <p:spPr>
          <a:xfrm>
            <a:off x="3632250" y="2660304"/>
            <a:ext cx="2337637"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Заместитель ЕИО</a:t>
            </a:r>
            <a:endParaRPr lang="ru-RU" sz="2100" dirty="0"/>
          </a:p>
        </p:txBody>
      </p:sp>
      <p:sp>
        <p:nvSpPr>
          <p:cNvPr id="14" name="Скругленный прямоугольник 13"/>
          <p:cNvSpPr/>
          <p:nvPr/>
        </p:nvSpPr>
        <p:spPr>
          <a:xfrm>
            <a:off x="1386124" y="4356496"/>
            <a:ext cx="2614490"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Заместитель главного бухгалтера</a:t>
            </a:r>
            <a:endParaRPr lang="ru-RU" sz="2100" dirty="0"/>
          </a:p>
        </p:txBody>
      </p:sp>
      <p:sp>
        <p:nvSpPr>
          <p:cNvPr id="15" name="Скругленный прямоугольник 14"/>
          <p:cNvSpPr/>
          <p:nvPr/>
        </p:nvSpPr>
        <p:spPr>
          <a:xfrm>
            <a:off x="6151419" y="2660304"/>
            <a:ext cx="3336965"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Член коллегиального исполнительного органа</a:t>
            </a:r>
            <a:endParaRPr lang="ru-RU" sz="2100" dirty="0"/>
          </a:p>
        </p:txBody>
      </p:sp>
      <p:sp>
        <p:nvSpPr>
          <p:cNvPr id="16" name="Скругленный прямоугольник 15"/>
          <p:cNvSpPr/>
          <p:nvPr/>
        </p:nvSpPr>
        <p:spPr>
          <a:xfrm>
            <a:off x="9718611" y="2660304"/>
            <a:ext cx="2533176"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Главный бухгалтер</a:t>
            </a:r>
            <a:endParaRPr lang="ru-RU" sz="2100" dirty="0"/>
          </a:p>
        </p:txBody>
      </p:sp>
      <p:sp>
        <p:nvSpPr>
          <p:cNvPr id="17" name="Скругленный прямоугольник 16"/>
          <p:cNvSpPr/>
          <p:nvPr/>
        </p:nvSpPr>
        <p:spPr>
          <a:xfrm>
            <a:off x="8370709" y="4356496"/>
            <a:ext cx="2614490"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Главный бухгалтер филиала</a:t>
            </a:r>
            <a:endParaRPr lang="ru-RU" sz="2100" dirty="0"/>
          </a:p>
        </p:txBody>
      </p:sp>
      <p:sp>
        <p:nvSpPr>
          <p:cNvPr id="18" name="Скругленный прямоугольник 17"/>
          <p:cNvSpPr/>
          <p:nvPr/>
        </p:nvSpPr>
        <p:spPr>
          <a:xfrm>
            <a:off x="4801068" y="4356496"/>
            <a:ext cx="2614490" cy="139227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Руководитель филиала</a:t>
            </a:r>
            <a:endParaRPr lang="ru-RU" sz="2100" dirty="0"/>
          </a:p>
        </p:txBody>
      </p:sp>
    </p:spTree>
    <p:extLst>
      <p:ext uri="{BB962C8B-B14F-4D97-AF65-F5344CB8AC3E}">
        <p14:creationId xmlns:p14="http://schemas.microsoft.com/office/powerpoint/2010/main" val="2592841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72208" y="2928392"/>
            <a:ext cx="11233248" cy="619268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solidFill>
            <a:schemeClr val="accent6">
              <a:lumMod val="60000"/>
              <a:lumOff val="40000"/>
            </a:schemeClr>
          </a:solidFill>
        </p:spPr>
        <p:txBody>
          <a:bodyPr/>
          <a:lstStyle/>
          <a:p>
            <a:pPr algn="ctr"/>
            <a:r>
              <a:rPr lang="ru-RU" dirty="0" smtClean="0">
                <a:solidFill>
                  <a:schemeClr val="bg2">
                    <a:lumMod val="10000"/>
                  </a:schemeClr>
                </a:solidFill>
              </a:rPr>
              <a:t>Базы данных, ведущиеся в соответствии со статьями 75 и 76</a:t>
            </a:r>
            <a:r>
              <a:rPr lang="ru-RU" baseline="30000" dirty="0" smtClean="0">
                <a:solidFill>
                  <a:schemeClr val="bg2">
                    <a:lumMod val="10000"/>
                  </a:schemeClr>
                </a:solidFill>
              </a:rPr>
              <a:t>7 </a:t>
            </a:r>
            <a:r>
              <a:rPr lang="ru-RU" dirty="0" smtClean="0">
                <a:solidFill>
                  <a:schemeClr val="bg2">
                    <a:lumMod val="10000"/>
                  </a:schemeClr>
                </a:solidFill>
              </a:rPr>
              <a:t>ФЗ «О Центральном банке Российской Федерации (Банке России)»</a:t>
            </a:r>
            <a:endParaRPr lang="ru-RU" baseline="30000" dirty="0">
              <a:solidFill>
                <a:schemeClr val="bg2">
                  <a:lumMod val="10000"/>
                </a:schemeClr>
              </a:solidFill>
            </a:endParaRPr>
          </a:p>
        </p:txBody>
      </p:sp>
      <p:graphicFrame>
        <p:nvGraphicFramePr>
          <p:cNvPr id="8" name="Схема 7"/>
          <p:cNvGraphicFramePr/>
          <p:nvPr>
            <p:extLst>
              <p:ext uri="{D42A27DB-BD31-4B8C-83A1-F6EECF244321}">
                <p14:modId xmlns:p14="http://schemas.microsoft.com/office/powerpoint/2010/main" val="1891076787"/>
              </p:ext>
            </p:extLst>
          </p:nvPr>
        </p:nvGraphicFramePr>
        <p:xfrm>
          <a:off x="2133600" y="3143448"/>
          <a:ext cx="85344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14</a:t>
            </a:fld>
            <a:endParaRPr lang="ru-RU" dirty="0">
              <a:solidFill>
                <a:srgbClr val="77777A">
                  <a:lumMod val="50000"/>
                </a:srgbClr>
              </a:solidFill>
            </a:endParaRPr>
          </a:p>
        </p:txBody>
      </p:sp>
      <p:sp>
        <p:nvSpPr>
          <p:cNvPr id="10" name="Текст 3"/>
          <p:cNvSpPr>
            <a:spLocks noGrp="1"/>
          </p:cNvSpPr>
          <p:nvPr>
            <p:ph type="body" sz="quarter" idx="13"/>
          </p:nvPr>
        </p:nvSpPr>
        <p:spPr>
          <a:xfrm>
            <a:off x="1144216" y="470929"/>
            <a:ext cx="11017224" cy="730422"/>
          </a:xfrm>
          <a:effectLst>
            <a:innerShdw blurRad="63500" dist="50800" dir="13500000">
              <a:prstClr val="black">
                <a:alpha val="50000"/>
              </a:prstClr>
            </a:innerShdw>
          </a:effectLst>
        </p:spPr>
        <p:txBody>
          <a:bodyPr>
            <a:normAutofit/>
          </a:bodyPr>
          <a:lstStyle/>
          <a:p>
            <a:pPr algn="ctr"/>
            <a:r>
              <a:rPr lang="ru-RU" sz="2800" dirty="0" smtClean="0"/>
              <a:t>Федеральный закон от 29.07.2017 № 281-Фз</a:t>
            </a:r>
            <a:endParaRPr lang="ru-RU" sz="2800" dirty="0"/>
          </a:p>
        </p:txBody>
      </p:sp>
    </p:spTree>
    <p:extLst>
      <p:ext uri="{BB962C8B-B14F-4D97-AF65-F5344CB8AC3E}">
        <p14:creationId xmlns:p14="http://schemas.microsoft.com/office/powerpoint/2010/main" val="332388793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990070351"/>
              </p:ext>
            </p:extLst>
          </p:nvPr>
        </p:nvGraphicFramePr>
        <p:xfrm>
          <a:off x="879475" y="2432050"/>
          <a:ext cx="11410950" cy="6905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1"/>
          <p:cNvSpPr>
            <a:spLocks noGrp="1"/>
          </p:cNvSpPr>
          <p:nvPr>
            <p:ph type="title"/>
          </p:nvPr>
        </p:nvSpPr>
        <p:spPr>
          <a:xfrm>
            <a:off x="496144" y="1191265"/>
            <a:ext cx="11793729" cy="1089055"/>
          </a:xfrm>
          <a:solidFill>
            <a:schemeClr val="accent6">
              <a:lumMod val="20000"/>
              <a:lumOff val="80000"/>
            </a:schemeClr>
          </a:solidFill>
        </p:spPr>
        <p:txBody>
          <a:bodyPr/>
          <a:lstStyle/>
          <a:p>
            <a:pPr algn="ctr"/>
            <a:r>
              <a:rPr lang="ru-RU" dirty="0" smtClean="0">
                <a:solidFill>
                  <a:schemeClr val="accent6">
                    <a:lumMod val="75000"/>
                  </a:schemeClr>
                </a:solidFill>
              </a:rPr>
              <a:t>Порядок обжалования решения о признании квалификации и (или) деловой репутации неудовлетворительной</a:t>
            </a:r>
            <a:endParaRPr lang="ru-RU" dirty="0">
              <a:solidFill>
                <a:schemeClr val="accent6">
                  <a:lumMod val="75000"/>
                </a:schemeClr>
              </a:solidFill>
            </a:endParaRPr>
          </a:p>
        </p:txBody>
      </p:sp>
      <p:sp>
        <p:nvSpPr>
          <p:cNvPr id="9" name="Скругленный прямоугольник 8"/>
          <p:cNvSpPr/>
          <p:nvPr/>
        </p:nvSpPr>
        <p:spPr>
          <a:xfrm>
            <a:off x="8849072" y="4512568"/>
            <a:ext cx="3240360" cy="2232248"/>
          </a:xfrm>
          <a:prstGeom prst="round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accent6">
                    <a:lumMod val="50000"/>
                  </a:schemeClr>
                </a:solidFill>
              </a:rPr>
              <a:t>Жалоба должна иметь документальное обоснование</a:t>
            </a:r>
            <a:endParaRPr lang="ru-RU" dirty="0">
              <a:solidFill>
                <a:schemeClr val="accent6">
                  <a:lumMod val="50000"/>
                </a:schemeClr>
              </a:solidFill>
            </a:endParaRPr>
          </a:p>
        </p:txBody>
      </p:sp>
      <p:sp>
        <p:nvSpPr>
          <p:cNvPr id="10" name="Скругленный прямоугольник 9"/>
          <p:cNvSpPr/>
          <p:nvPr/>
        </p:nvSpPr>
        <p:spPr>
          <a:xfrm>
            <a:off x="4888632" y="6960840"/>
            <a:ext cx="7128792" cy="2232248"/>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accent6">
                    <a:lumMod val="50000"/>
                  </a:schemeClr>
                </a:solidFill>
              </a:rPr>
              <a:t>Лицо вправе обжаловать признание его не соответствующим квалификационным требованиям и (или) требованиям к деловой репутации в судебном порядке только после обжалования их в порядке, установленном ФЗ № 281-ФЗ </a:t>
            </a:r>
            <a:endParaRPr lang="ru-RU" dirty="0">
              <a:solidFill>
                <a:schemeClr val="accent6">
                  <a:lumMod val="50000"/>
                </a:schemeClr>
              </a:solidFill>
            </a:endParaRPr>
          </a:p>
        </p:txBody>
      </p:sp>
      <p:cxnSp>
        <p:nvCxnSpPr>
          <p:cNvPr id="14" name="Прямая соединительная линия 13"/>
          <p:cNvCxnSpPr/>
          <p:nvPr/>
        </p:nvCxnSpPr>
        <p:spPr>
          <a:xfrm>
            <a:off x="8453028" y="4296544"/>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8453028" y="5880720"/>
            <a:ext cx="396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8651050" y="4296544"/>
            <a:ext cx="0" cy="2664296"/>
          </a:xfrm>
          <a:prstGeom prst="line">
            <a:avLst/>
          </a:prstGeom>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15</a:t>
            </a:fld>
            <a:endParaRPr lang="ru-RU" dirty="0">
              <a:solidFill>
                <a:srgbClr val="77777A">
                  <a:lumMod val="50000"/>
                </a:srgbClr>
              </a:solidFill>
            </a:endParaRPr>
          </a:p>
        </p:txBody>
      </p:sp>
      <p:sp>
        <p:nvSpPr>
          <p:cNvPr id="12" name="Текст 3"/>
          <p:cNvSpPr>
            <a:spLocks noGrp="1"/>
          </p:cNvSpPr>
          <p:nvPr>
            <p:ph type="body" sz="quarter" idx="13"/>
          </p:nvPr>
        </p:nvSpPr>
        <p:spPr>
          <a:xfrm>
            <a:off x="1144216" y="470929"/>
            <a:ext cx="11017224" cy="730422"/>
          </a:xfrm>
          <a:effectLst>
            <a:innerShdw blurRad="63500" dist="50800" dir="13500000">
              <a:prstClr val="black">
                <a:alpha val="50000"/>
              </a:prstClr>
            </a:innerShdw>
          </a:effectLst>
        </p:spPr>
        <p:txBody>
          <a:bodyPr>
            <a:normAutofit/>
          </a:bodyPr>
          <a:lstStyle/>
          <a:p>
            <a:pPr algn="ctr"/>
            <a:r>
              <a:rPr lang="ru-RU" sz="2800" dirty="0" smtClean="0"/>
              <a:t>Федеральный закон от 29.07.2017 № 281-Фз</a:t>
            </a:r>
            <a:endParaRPr lang="ru-RU" sz="2800" dirty="0"/>
          </a:p>
        </p:txBody>
      </p:sp>
    </p:spTree>
    <p:extLst>
      <p:ext uri="{BB962C8B-B14F-4D97-AF65-F5344CB8AC3E}">
        <p14:creationId xmlns:p14="http://schemas.microsoft.com/office/powerpoint/2010/main" val="307108752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144" y="1191265"/>
            <a:ext cx="11793729" cy="873031"/>
          </a:xfrm>
          <a:solidFill>
            <a:schemeClr val="accent2">
              <a:lumMod val="20000"/>
              <a:lumOff val="80000"/>
            </a:schemeClr>
          </a:solidFill>
        </p:spPr>
        <p:txBody>
          <a:bodyPr/>
          <a:lstStyle/>
          <a:p>
            <a:pPr algn="ctr"/>
            <a:r>
              <a:rPr lang="ru-RU" dirty="0" smtClean="0">
                <a:solidFill>
                  <a:schemeClr val="accent6">
                    <a:lumMod val="75000"/>
                  </a:schemeClr>
                </a:solidFill>
              </a:rPr>
              <a:t>Порядок обжалования решения о признании квалификации и (или) деловой репутации неудовлетворительной</a:t>
            </a:r>
            <a:endParaRPr lang="ru-RU" dirty="0">
              <a:solidFill>
                <a:schemeClr val="accent6">
                  <a:lumMod val="75000"/>
                </a:schemeClr>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926728182"/>
              </p:ext>
            </p:extLst>
          </p:nvPr>
        </p:nvGraphicFramePr>
        <p:xfrm>
          <a:off x="568152" y="2280320"/>
          <a:ext cx="11722273" cy="675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Текст 3"/>
          <p:cNvSpPr txBox="1">
            <a:spLocks noGrp="1"/>
          </p:cNvSpPr>
          <p:nvPr>
            <p:ph type="body" sz="quarter" idx="13"/>
          </p:nvPr>
        </p:nvSpPr>
        <p:spPr bwMode="auto">
          <a:xfrm>
            <a:off x="1000200" y="470929"/>
            <a:ext cx="1108923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defTabSz="914400"/>
            <a:r>
              <a:rPr lang="ru-RU" sz="2800" dirty="0" smtClean="0"/>
              <a:t> Федеральный закон от 29.07.2017  № 281-ФЗ</a:t>
            </a:r>
            <a:endParaRPr lang="ru-RU" sz="2800" dirty="0"/>
          </a:p>
        </p:txBody>
      </p:sp>
      <p:sp>
        <p:nvSpPr>
          <p:cNvPr id="3" name="Скругленный прямоугольник 2"/>
          <p:cNvSpPr/>
          <p:nvPr/>
        </p:nvSpPr>
        <p:spPr>
          <a:xfrm>
            <a:off x="5896744" y="7104856"/>
            <a:ext cx="3384376" cy="2232248"/>
          </a:xfrm>
          <a:prstGeom prst="roundRect">
            <a:avLst/>
          </a:prstGeom>
          <a:solidFill>
            <a:srgbClr val="0074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smtClean="0"/>
              <a:t>Отмена ранее принятых Банком России  решений в случае принятия Комиссией БР решения об удовлетворении жалобы и сообщение заявителю</a:t>
            </a:r>
            <a:endParaRPr lang="ru-RU" sz="2000" dirty="0"/>
          </a:p>
        </p:txBody>
      </p:sp>
      <p:sp>
        <p:nvSpPr>
          <p:cNvPr id="8" name="Стрелка углом вверх 7"/>
          <p:cNvSpPr/>
          <p:nvPr/>
        </p:nvSpPr>
        <p:spPr>
          <a:xfrm rot="5400000">
            <a:off x="4636604" y="6852828"/>
            <a:ext cx="1224136" cy="1152128"/>
          </a:xfrm>
          <a:prstGeom prst="bentUp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p:nvSpPr>
        <p:spPr>
          <a:xfrm>
            <a:off x="4386724" y="2496344"/>
            <a:ext cx="7486683" cy="1296144"/>
          </a:xfrm>
          <a:prstGeom prst="rect">
            <a:avLst/>
          </a:prstGeom>
          <a:noFill/>
        </p:spPr>
        <p:txBody>
          <a:bodyPr wrap="square" lIns="0" tIns="0" rIns="0" bIns="0" rtlCol="0" anchor="t" anchorCtr="0">
            <a:noAutofit/>
          </a:bodyPr>
          <a:lstStyle/>
          <a:p>
            <a:pPr algn="just">
              <a:lnSpc>
                <a:spcPct val="90000"/>
              </a:lnSpc>
            </a:pPr>
            <a:r>
              <a:rPr lang="ru-RU" sz="2000" cap="none" baseline="0" dirty="0" smtClean="0">
                <a:solidFill>
                  <a:schemeClr val="bg2">
                    <a:lumMod val="10000"/>
                  </a:schemeClr>
                </a:solidFill>
              </a:rPr>
              <a:t>Лицо вправе обратиться с жалобой о признании его несоответствующим</a:t>
            </a:r>
            <a:r>
              <a:rPr lang="ru-RU" sz="2000" cap="none" dirty="0" smtClean="0">
                <a:solidFill>
                  <a:schemeClr val="bg2">
                    <a:lumMod val="10000"/>
                  </a:schemeClr>
                </a:solidFill>
              </a:rPr>
              <a:t> квалификационным требованиям и (или) требованиям к деловой репутации </a:t>
            </a:r>
            <a:r>
              <a:rPr lang="ru-RU" sz="2000" i="1" cap="none" dirty="0" smtClean="0">
                <a:solidFill>
                  <a:srgbClr val="C00000"/>
                </a:solidFill>
              </a:rPr>
              <a:t>в течение 30 дней </a:t>
            </a:r>
            <a:r>
              <a:rPr lang="ru-RU" sz="2000" cap="none" dirty="0" smtClean="0">
                <a:solidFill>
                  <a:schemeClr val="bg2">
                    <a:lumMod val="10000"/>
                  </a:schemeClr>
                </a:solidFill>
              </a:rPr>
              <a:t>с момента, когда лицу стало известно об указанном факте</a:t>
            </a:r>
            <a:endParaRPr lang="ru-RU" sz="2000" cap="none" baseline="0" dirty="0" smtClean="0">
              <a:solidFill>
                <a:schemeClr val="bg2">
                  <a:lumMod val="10000"/>
                </a:schemeClr>
              </a:solidFill>
            </a:endParaRPr>
          </a:p>
        </p:txBody>
      </p:sp>
      <p:sp>
        <p:nvSpPr>
          <p:cNvPr id="13" name="Стрелка углом вверх 12"/>
          <p:cNvSpPr/>
          <p:nvPr/>
        </p:nvSpPr>
        <p:spPr>
          <a:xfrm rot="10800000" flipH="1">
            <a:off x="9713168" y="7824934"/>
            <a:ext cx="1512168" cy="1296141"/>
          </a:xfrm>
          <a:prstGeom prst="bentUp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7" name="Текст 3"/>
          <p:cNvSpPr txBox="1">
            <a:spLocks/>
          </p:cNvSpPr>
          <p:nvPr/>
        </p:nvSpPr>
        <p:spPr bwMode="auto">
          <a:xfrm>
            <a:off x="1000200" y="480120"/>
            <a:ext cx="1108923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defTabSz="914400"/>
            <a:r>
              <a:rPr lang="ru-RU" sz="2800" dirty="0" smtClean="0"/>
              <a:t> Федеральный закон от 29.07.2017  № 281-ФЗ</a:t>
            </a:r>
            <a:endParaRPr lang="ru-RU" sz="2800" dirty="0"/>
          </a:p>
        </p:txBody>
      </p:sp>
      <p:sp>
        <p:nvSpPr>
          <p:cNvPr id="11" name="Заголовок 1"/>
          <p:cNvSpPr txBox="1">
            <a:spLocks/>
          </p:cNvSpPr>
          <p:nvPr/>
        </p:nvSpPr>
        <p:spPr bwMode="auto">
          <a:xfrm>
            <a:off x="496144" y="1182991"/>
            <a:ext cx="11793729" cy="87303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fontAlgn="base">
              <a:lnSpc>
                <a:spcPct val="90000"/>
              </a:lnSpc>
              <a:spcBef>
                <a:spcPct val="0"/>
              </a:spcBef>
              <a:spcAft>
                <a:spcPct val="0"/>
              </a:spcAft>
              <a:defRPr sz="3200" kern="1200">
                <a:solidFill>
                  <a:srgbClr val="AB5253"/>
                </a:solidFill>
                <a:latin typeface="+mj-lt"/>
                <a:ea typeface="+mj-ea"/>
                <a:cs typeface="+mj-cs"/>
              </a:defRPr>
            </a:lvl1pPr>
            <a:lvl2pPr algn="l" rtl="0" fontAlgn="base">
              <a:lnSpc>
                <a:spcPct val="90000"/>
              </a:lnSpc>
              <a:spcBef>
                <a:spcPct val="0"/>
              </a:spcBef>
              <a:spcAft>
                <a:spcPct val="0"/>
              </a:spcAft>
              <a:defRPr sz="3200">
                <a:solidFill>
                  <a:srgbClr val="AB5253"/>
                </a:solidFill>
                <a:latin typeface="Arial" charset="0"/>
              </a:defRPr>
            </a:lvl2pPr>
            <a:lvl3pPr algn="l" rtl="0" fontAlgn="base">
              <a:lnSpc>
                <a:spcPct val="90000"/>
              </a:lnSpc>
              <a:spcBef>
                <a:spcPct val="0"/>
              </a:spcBef>
              <a:spcAft>
                <a:spcPct val="0"/>
              </a:spcAft>
              <a:defRPr sz="3200">
                <a:solidFill>
                  <a:srgbClr val="AB5253"/>
                </a:solidFill>
                <a:latin typeface="Arial" charset="0"/>
              </a:defRPr>
            </a:lvl3pPr>
            <a:lvl4pPr algn="l" rtl="0" fontAlgn="base">
              <a:lnSpc>
                <a:spcPct val="90000"/>
              </a:lnSpc>
              <a:spcBef>
                <a:spcPct val="0"/>
              </a:spcBef>
              <a:spcAft>
                <a:spcPct val="0"/>
              </a:spcAft>
              <a:defRPr sz="3200">
                <a:solidFill>
                  <a:srgbClr val="AB5253"/>
                </a:solidFill>
                <a:latin typeface="Arial" charset="0"/>
              </a:defRPr>
            </a:lvl4pPr>
            <a:lvl5pPr algn="l" rtl="0" fontAlgn="base">
              <a:lnSpc>
                <a:spcPct val="90000"/>
              </a:lnSpc>
              <a:spcBef>
                <a:spcPct val="0"/>
              </a:spcBef>
              <a:spcAft>
                <a:spcPct val="0"/>
              </a:spcAft>
              <a:defRPr sz="3200">
                <a:solidFill>
                  <a:srgbClr val="AB5253"/>
                </a:solidFill>
                <a:latin typeface="Arial" charset="0"/>
              </a:defRPr>
            </a:lvl5pPr>
            <a:lvl6pPr marL="610831" algn="l" rtl="0" fontAlgn="base">
              <a:lnSpc>
                <a:spcPct val="90000"/>
              </a:lnSpc>
              <a:spcBef>
                <a:spcPct val="0"/>
              </a:spcBef>
              <a:spcAft>
                <a:spcPct val="0"/>
              </a:spcAft>
              <a:defRPr sz="3200">
                <a:solidFill>
                  <a:srgbClr val="AB5253"/>
                </a:solidFill>
                <a:latin typeface="Arial" charset="0"/>
              </a:defRPr>
            </a:lvl6pPr>
            <a:lvl7pPr marL="1221664" algn="l" rtl="0" fontAlgn="base">
              <a:lnSpc>
                <a:spcPct val="90000"/>
              </a:lnSpc>
              <a:spcBef>
                <a:spcPct val="0"/>
              </a:spcBef>
              <a:spcAft>
                <a:spcPct val="0"/>
              </a:spcAft>
              <a:defRPr sz="3200">
                <a:solidFill>
                  <a:srgbClr val="AB5253"/>
                </a:solidFill>
                <a:latin typeface="Arial" charset="0"/>
              </a:defRPr>
            </a:lvl7pPr>
            <a:lvl8pPr marL="1832496" algn="l" rtl="0" fontAlgn="base">
              <a:lnSpc>
                <a:spcPct val="90000"/>
              </a:lnSpc>
              <a:spcBef>
                <a:spcPct val="0"/>
              </a:spcBef>
              <a:spcAft>
                <a:spcPct val="0"/>
              </a:spcAft>
              <a:defRPr sz="3200">
                <a:solidFill>
                  <a:srgbClr val="AB5253"/>
                </a:solidFill>
                <a:latin typeface="Arial" charset="0"/>
              </a:defRPr>
            </a:lvl8pPr>
            <a:lvl9pPr marL="2443330" algn="l" rtl="0" fontAlgn="base">
              <a:lnSpc>
                <a:spcPct val="90000"/>
              </a:lnSpc>
              <a:spcBef>
                <a:spcPct val="0"/>
              </a:spcBef>
              <a:spcAft>
                <a:spcPct val="0"/>
              </a:spcAft>
              <a:defRPr sz="3200">
                <a:solidFill>
                  <a:srgbClr val="AB5253"/>
                </a:solidFill>
                <a:latin typeface="Arial" charset="0"/>
              </a:defRPr>
            </a:lvl9pPr>
          </a:lstStyle>
          <a:p>
            <a:pPr algn="ctr" defTabSz="914400"/>
            <a:r>
              <a:rPr lang="ru-RU" dirty="0" smtClean="0">
                <a:solidFill>
                  <a:schemeClr val="accent6">
                    <a:lumMod val="75000"/>
                  </a:schemeClr>
                </a:solidFill>
              </a:rPr>
              <a:t>Порядок обжалования решения о признании квалификации и (или) деловой репутации неудовлетворительной</a:t>
            </a:r>
            <a:endParaRPr lang="ru-RU" dirty="0">
              <a:solidFill>
                <a:schemeClr val="accent6">
                  <a:lumMod val="75000"/>
                </a:schemeClr>
              </a:solidFill>
            </a:endParaRPr>
          </a:p>
        </p:txBody>
      </p:sp>
      <p:sp>
        <p:nvSpPr>
          <p:cNvPr id="4" name="Номер слайда 3"/>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16</a:t>
            </a:fld>
            <a:endParaRPr lang="ru-RU" dirty="0">
              <a:solidFill>
                <a:srgbClr val="77777A">
                  <a:lumMod val="50000"/>
                </a:srgbClr>
              </a:solidFill>
            </a:endParaRPr>
          </a:p>
        </p:txBody>
      </p:sp>
    </p:spTree>
    <p:extLst>
      <p:ext uri="{BB962C8B-B14F-4D97-AF65-F5344CB8AC3E}">
        <p14:creationId xmlns:p14="http://schemas.microsoft.com/office/powerpoint/2010/main" val="29612407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747538" y="742374"/>
            <a:ext cx="504249" cy="511175"/>
          </a:xfrm>
        </p:spPr>
        <p:txBody>
          <a:bodyPr/>
          <a:lstStyle/>
          <a:p>
            <a:fld id="{2EC4EB27-9ADE-42C2-9A98-47F5822B2EE7}" type="slidenum">
              <a:rPr lang="ru-RU" sz="1600">
                <a:solidFill>
                  <a:schemeClr val="accent6"/>
                </a:solidFill>
              </a:rPr>
              <a:t>17</a:t>
            </a:fld>
            <a:endParaRPr lang="ru-RU" sz="1600" dirty="0">
              <a:solidFill>
                <a:schemeClr val="accent6"/>
              </a:solidFill>
            </a:endParaRPr>
          </a:p>
        </p:txBody>
      </p:sp>
      <p:sp>
        <p:nvSpPr>
          <p:cNvPr id="6" name="Прямоугольник 5"/>
          <p:cNvSpPr/>
          <p:nvPr/>
        </p:nvSpPr>
        <p:spPr>
          <a:xfrm>
            <a:off x="860098" y="742374"/>
            <a:ext cx="10219579" cy="796061"/>
          </a:xfrm>
          <a:prstGeom prst="rect">
            <a:avLst/>
          </a:prstGeom>
        </p:spPr>
        <p:txBody>
          <a:bodyPr wrap="square" lIns="133039" tIns="66521" rIns="133039" bIns="66521">
            <a:spAutoFit/>
          </a:bodyPr>
          <a:lstStyle/>
          <a:p>
            <a:pPr algn="ctr">
              <a:defRPr/>
            </a:pPr>
            <a:r>
              <a:rPr lang="ru-RU" sz="2800" dirty="0">
                <a:solidFill>
                  <a:schemeClr val="accent6"/>
                </a:solidFill>
              </a:rPr>
              <a:t>Федеральный закон от 29.07.2017 № 281-ФЗ</a:t>
            </a:r>
          </a:p>
          <a:p>
            <a:pPr>
              <a:defRPr/>
            </a:pPr>
            <a:r>
              <a:rPr lang="ru-RU" sz="1500" dirty="0" smtClean="0">
                <a:solidFill>
                  <a:schemeClr val="accent6"/>
                </a:solidFill>
                <a:latin typeface="Times New Roman" panose="02020603050405020304" pitchFamily="18" charset="0"/>
                <a:cs typeface="Times New Roman" panose="02020603050405020304" pitchFamily="18" charset="0"/>
              </a:rPr>
              <a:t>.</a:t>
            </a:r>
            <a:endParaRPr lang="ru-RU" sz="1500" dirty="0">
              <a:solidFill>
                <a:schemeClr val="accent6"/>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flipV="1">
            <a:off x="501663" y="1449237"/>
            <a:ext cx="11750128" cy="12078"/>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724251" y="2547122"/>
            <a:ext cx="11545564" cy="6487044"/>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724250" y="1424962"/>
            <a:ext cx="11565577" cy="1431422"/>
          </a:xfrm>
          <a:prstGeom prst="rect">
            <a:avLst/>
          </a:prstGeom>
        </p:spPr>
        <p:txBody>
          <a:bodyPr wrap="square" lIns="122177" tIns="61089" rIns="122177" bIns="61089">
            <a:spAutoFit/>
          </a:bodyPr>
          <a:lstStyle/>
          <a:p>
            <a:pPr algn="ctr"/>
            <a:r>
              <a:rPr lang="ru-RU" sz="2000" b="1" dirty="0" smtClean="0">
                <a:solidFill>
                  <a:schemeClr val="accent6"/>
                </a:solidFill>
              </a:rPr>
              <a:t>Особенности раскрытия информации неограниченному кругу лиц информации о структуре и составе акционеров (участников), о лицах, под контролем либо значительным влиянием которых находится компания</a:t>
            </a:r>
            <a:endParaRPr lang="ru-RU" sz="2000" dirty="0">
              <a:solidFill>
                <a:schemeClr val="accent6"/>
              </a:solidFill>
            </a:endParaRPr>
          </a:p>
          <a:p>
            <a:pPr algn="ctr"/>
            <a:endParaRPr lang="ru-RU" dirty="0">
              <a:solidFill>
                <a:schemeClr val="accent6"/>
              </a:solidFill>
            </a:endParaRPr>
          </a:p>
        </p:txBody>
      </p:sp>
      <p:sp>
        <p:nvSpPr>
          <p:cNvPr id="26" name="TextBox 25"/>
          <p:cNvSpPr txBox="1"/>
          <p:nvPr/>
        </p:nvSpPr>
        <p:spPr>
          <a:xfrm>
            <a:off x="6482877" y="6195491"/>
            <a:ext cx="3879499"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34" name="Скругленный прямоугольник 33"/>
          <p:cNvSpPr/>
          <p:nvPr/>
        </p:nvSpPr>
        <p:spPr>
          <a:xfrm>
            <a:off x="724250" y="3744684"/>
            <a:ext cx="2244581" cy="1127924"/>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НПФ</a:t>
            </a:r>
            <a:endParaRPr lang="ru-RU" sz="2100" dirty="0"/>
          </a:p>
        </p:txBody>
      </p:sp>
      <p:sp>
        <p:nvSpPr>
          <p:cNvPr id="13" name="Скругленный прямоугольник 12"/>
          <p:cNvSpPr/>
          <p:nvPr/>
        </p:nvSpPr>
        <p:spPr>
          <a:xfrm>
            <a:off x="724252" y="6312826"/>
            <a:ext cx="2244580" cy="1296086"/>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Страховая организация</a:t>
            </a:r>
            <a:endParaRPr lang="ru-RU" sz="2100" dirty="0"/>
          </a:p>
        </p:txBody>
      </p:sp>
      <p:sp>
        <p:nvSpPr>
          <p:cNvPr id="14" name="Скругленный прямоугольник 13"/>
          <p:cNvSpPr/>
          <p:nvPr/>
        </p:nvSpPr>
        <p:spPr>
          <a:xfrm>
            <a:off x="724252" y="5044110"/>
            <a:ext cx="2244580" cy="1196650"/>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Управляющая компания</a:t>
            </a:r>
            <a:endParaRPr lang="ru-RU" sz="2100" dirty="0"/>
          </a:p>
        </p:txBody>
      </p:sp>
      <p:sp>
        <p:nvSpPr>
          <p:cNvPr id="15" name="Скругленный прямоугольник 14"/>
          <p:cNvSpPr/>
          <p:nvPr/>
        </p:nvSpPr>
        <p:spPr>
          <a:xfrm>
            <a:off x="3170073" y="4944616"/>
            <a:ext cx="8577465" cy="4032448"/>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solidFill>
                  <a:schemeClr val="accent6"/>
                </a:solidFill>
              </a:rPr>
              <a:t>Информация должна раскрываться на сайте организации с направлением информации в Банк России</a:t>
            </a:r>
            <a:endParaRPr lang="ru-RU" sz="2100" dirty="0">
              <a:solidFill>
                <a:schemeClr val="accent6"/>
              </a:solidFill>
            </a:endParaRPr>
          </a:p>
        </p:txBody>
      </p:sp>
      <p:sp>
        <p:nvSpPr>
          <p:cNvPr id="16" name="Скругленный прямоугольник 15"/>
          <p:cNvSpPr/>
          <p:nvPr/>
        </p:nvSpPr>
        <p:spPr>
          <a:xfrm>
            <a:off x="3141856" y="3658314"/>
            <a:ext cx="8605682" cy="1214294"/>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solidFill>
                  <a:schemeClr val="accent6"/>
                </a:solidFill>
              </a:rPr>
              <a:t>Информация должна раскрываться на сайте организации</a:t>
            </a:r>
          </a:p>
          <a:p>
            <a:pPr algn="ctr"/>
            <a:r>
              <a:rPr lang="ru-RU" sz="2100" dirty="0" smtClean="0">
                <a:solidFill>
                  <a:schemeClr val="accent6"/>
                </a:solidFill>
              </a:rPr>
              <a:t> и сайте Банка России </a:t>
            </a:r>
            <a:endParaRPr lang="ru-RU" sz="2100" dirty="0">
              <a:solidFill>
                <a:schemeClr val="accent6"/>
              </a:solidFill>
            </a:endParaRPr>
          </a:p>
        </p:txBody>
      </p:sp>
      <p:sp>
        <p:nvSpPr>
          <p:cNvPr id="18" name="Скругленный прямоугольник 17"/>
          <p:cNvSpPr/>
          <p:nvPr/>
        </p:nvSpPr>
        <p:spPr>
          <a:xfrm>
            <a:off x="724252" y="7656796"/>
            <a:ext cx="2244579" cy="1392276"/>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МФК</a:t>
            </a:r>
            <a:endParaRPr lang="ru-RU" sz="2100" dirty="0"/>
          </a:p>
        </p:txBody>
      </p:sp>
      <p:sp>
        <p:nvSpPr>
          <p:cNvPr id="17" name="Скругленный прямоугольник 16"/>
          <p:cNvSpPr/>
          <p:nvPr/>
        </p:nvSpPr>
        <p:spPr>
          <a:xfrm>
            <a:off x="712168" y="2424336"/>
            <a:ext cx="2244581" cy="1127924"/>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t>КО</a:t>
            </a:r>
            <a:endParaRPr lang="ru-RU" sz="2100" dirty="0"/>
          </a:p>
        </p:txBody>
      </p:sp>
      <p:sp>
        <p:nvSpPr>
          <p:cNvPr id="19" name="Скругленный прямоугольник 18"/>
          <p:cNvSpPr/>
          <p:nvPr/>
        </p:nvSpPr>
        <p:spPr>
          <a:xfrm>
            <a:off x="3160440" y="2496344"/>
            <a:ext cx="8605682" cy="1055916"/>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43368" tIns="71683" rIns="143368" bIns="71683" rtlCol="0" anchor="ctr"/>
          <a:lstStyle/>
          <a:p>
            <a:pPr algn="ctr"/>
            <a:r>
              <a:rPr lang="ru-RU" sz="2100" dirty="0" smtClean="0">
                <a:solidFill>
                  <a:schemeClr val="accent6"/>
                </a:solidFill>
              </a:rPr>
              <a:t>Информация должна  раскрываться на сайте Банка России </a:t>
            </a:r>
            <a:endParaRPr lang="ru-RU" sz="2100" dirty="0">
              <a:solidFill>
                <a:schemeClr val="accent6"/>
              </a:solidFill>
            </a:endParaRPr>
          </a:p>
        </p:txBody>
      </p:sp>
    </p:spTree>
    <p:extLst>
      <p:ext uri="{BB962C8B-B14F-4D97-AF65-F5344CB8AC3E}">
        <p14:creationId xmlns:p14="http://schemas.microsoft.com/office/powerpoint/2010/main" val="617585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7425759"/>
          </a:xfrm>
          <a:scene3d>
            <a:camera prst="orthographicFront"/>
            <a:lightRig rig="threePt" dir="t"/>
          </a:scene3d>
          <a:sp3d>
            <a:bevelT w="139700" prst="cross"/>
          </a:sp3d>
        </p:spPr>
        <p:style>
          <a:lnRef idx="1">
            <a:schemeClr val="accent6"/>
          </a:lnRef>
          <a:fillRef idx="3">
            <a:schemeClr val="accent6"/>
          </a:fillRef>
          <a:effectRef idx="2">
            <a:schemeClr val="accent6"/>
          </a:effectRef>
          <a:fontRef idx="minor">
            <a:schemeClr val="lt1"/>
          </a:fontRef>
        </p:style>
        <p:txBody>
          <a:bodyPr/>
          <a:lstStyle/>
          <a:p>
            <a:pPr algn="ctr"/>
            <a:r>
              <a:rPr lang="ru-RU" sz="4800" b="1" dirty="0">
                <a:solidFill>
                  <a:schemeClr val="bg1"/>
                </a:solidFill>
                <a:latin typeface="Century" panose="02040604050505020304" pitchFamily="18" charset="0"/>
              </a:rPr>
              <a:t/>
            </a:r>
            <a:br>
              <a:rPr lang="ru-RU" sz="4800" b="1" dirty="0">
                <a:solidFill>
                  <a:schemeClr val="bg1"/>
                </a:solidFill>
                <a:latin typeface="Century" panose="02040604050505020304" pitchFamily="18" charset="0"/>
              </a:rPr>
            </a:br>
            <a:r>
              <a:rPr lang="ru-RU" sz="4800" b="1" dirty="0" smtClean="0">
                <a:solidFill>
                  <a:schemeClr val="bg1"/>
                </a:solidFill>
                <a:latin typeface="Century" panose="02040604050505020304" pitchFamily="18" charset="0"/>
              </a:rPr>
              <a:t>Квалификационные требования  предъявляемые к </a:t>
            </a:r>
            <a:r>
              <a:rPr lang="ru-RU" sz="4800" b="1" dirty="0">
                <a:solidFill>
                  <a:schemeClr val="bg1"/>
                </a:solidFill>
                <a:latin typeface="Century" panose="02040604050505020304" pitchFamily="18" charset="0"/>
              </a:rPr>
              <a:t/>
            </a:r>
            <a:br>
              <a:rPr lang="ru-RU" sz="4800" b="1" dirty="0">
                <a:solidFill>
                  <a:schemeClr val="bg1"/>
                </a:solidFill>
                <a:latin typeface="Century" panose="02040604050505020304" pitchFamily="18" charset="0"/>
              </a:rPr>
            </a:br>
            <a:r>
              <a:rPr lang="ru-RU" sz="4800" b="1" dirty="0" smtClean="0">
                <a:solidFill>
                  <a:schemeClr val="bg1"/>
                </a:solidFill>
                <a:latin typeface="Century" panose="02040604050505020304" pitchFamily="18" charset="0"/>
              </a:rPr>
              <a:t>руководителям, должностным лицам </a:t>
            </a:r>
            <a:r>
              <a:rPr lang="ru-RU" sz="4800" b="1" dirty="0">
                <a:solidFill>
                  <a:schemeClr val="bg1"/>
                </a:solidFill>
                <a:latin typeface="Century" panose="02040604050505020304" pitchFamily="18" charset="0"/>
              </a:rPr>
              <a:t>и </a:t>
            </a:r>
            <a:r>
              <a:rPr lang="ru-RU" sz="4800" b="1" dirty="0" smtClean="0">
                <a:solidFill>
                  <a:schemeClr val="bg1"/>
                </a:solidFill>
                <a:latin typeface="Century" panose="02040604050505020304" pitchFamily="18" charset="0"/>
              </a:rPr>
              <a:t>собственникам УК </a:t>
            </a:r>
            <a:endParaRPr lang="ru-RU" sz="4800" b="1" dirty="0">
              <a:solidFill>
                <a:schemeClr val="bg1"/>
              </a:solidFill>
              <a:latin typeface="Century" panose="02040604050505020304" pitchFamily="18" charset="0"/>
            </a:endParaRPr>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18</a:t>
            </a:fld>
            <a:endParaRPr lang="ru-RU" dirty="0">
              <a:solidFill>
                <a:srgbClr val="77777A">
                  <a:lumMod val="50000"/>
                </a:srgbClr>
              </a:solidFill>
            </a:endParaRPr>
          </a:p>
        </p:txBody>
      </p:sp>
      <p:sp>
        <p:nvSpPr>
          <p:cNvPr id="7" name="Текст 3"/>
          <p:cNvSpPr>
            <a:spLocks noGrp="1"/>
          </p:cNvSpPr>
          <p:nvPr>
            <p:ph type="body" sz="quarter" idx="13"/>
          </p:nvPr>
        </p:nvSpPr>
        <p:spPr>
          <a:xfrm>
            <a:off x="1144216" y="470929"/>
            <a:ext cx="11017224" cy="730422"/>
          </a:xfrm>
          <a:effectLst>
            <a:innerShdw blurRad="63500" dist="50800" dir="13500000">
              <a:prstClr val="black">
                <a:alpha val="50000"/>
              </a:prstClr>
            </a:innerShdw>
          </a:effectLst>
        </p:spPr>
        <p:txBody>
          <a:bodyPr>
            <a:normAutofit/>
          </a:bodyPr>
          <a:lstStyle/>
          <a:p>
            <a:pPr algn="ctr"/>
            <a:r>
              <a:rPr lang="ru-RU" sz="2800" dirty="0" smtClean="0"/>
              <a:t>Федеральный закон от 29.07.2017 № 281-Фз</a:t>
            </a:r>
            <a:endParaRPr lang="ru-RU" sz="2800" dirty="0"/>
          </a:p>
        </p:txBody>
      </p:sp>
    </p:spTree>
    <p:extLst>
      <p:ext uri="{BB962C8B-B14F-4D97-AF65-F5344CB8AC3E}">
        <p14:creationId xmlns:p14="http://schemas.microsoft.com/office/powerpoint/2010/main" val="291518692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1017047"/>
          </a:xfrm>
          <a:solidFill>
            <a:schemeClr val="accent6">
              <a:lumMod val="75000"/>
            </a:schemeClr>
          </a:solidFill>
        </p:spPr>
        <p:txBody>
          <a:bodyPr/>
          <a:lstStyle/>
          <a:p>
            <a:pPr algn="ctr"/>
            <a:r>
              <a:rPr lang="ru-RU" dirty="0" smtClean="0">
                <a:solidFill>
                  <a:schemeClr val="bg1"/>
                </a:solidFill>
              </a:rPr>
              <a:t>Квалификационные требования, предъявляемые к руководителям и должностным лицам   </a:t>
            </a:r>
            <a:r>
              <a:rPr lang="ru-RU" sz="4000" dirty="0" smtClean="0">
                <a:solidFill>
                  <a:schemeClr val="bg1"/>
                </a:solidFill>
              </a:rPr>
              <a:t>УК</a:t>
            </a:r>
            <a:endParaRPr lang="ru-RU" sz="4000"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343782550"/>
              </p:ext>
            </p:extLst>
          </p:nvPr>
        </p:nvGraphicFramePr>
        <p:xfrm>
          <a:off x="879474" y="2424336"/>
          <a:ext cx="11353973" cy="6923024"/>
        </p:xfrm>
        <a:graphic>
          <a:graphicData uri="http://schemas.openxmlformats.org/drawingml/2006/table">
            <a:tbl>
              <a:tblPr firstRow="1" bandRow="1">
                <a:tableStyleId>{616DA210-FB5B-4158-B5E0-FEB733F419BA}</a:tableStyleId>
              </a:tblPr>
              <a:tblGrid>
                <a:gridCol w="1560886"/>
                <a:gridCol w="4320480"/>
                <a:gridCol w="432048"/>
                <a:gridCol w="5040559"/>
              </a:tblGrid>
              <a:tr h="375553">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sz="2000" dirty="0" smtClean="0">
                          <a:solidFill>
                            <a:schemeClr val="bg2">
                              <a:lumMod val="10000"/>
                            </a:schemeClr>
                          </a:solidFill>
                        </a:rPr>
                        <a:t>Образование</a:t>
                      </a:r>
                      <a:endParaRPr lang="ru-RU" sz="2000" dirty="0">
                        <a:solidFill>
                          <a:schemeClr val="bg2">
                            <a:lumMod val="10000"/>
                          </a:schemeClr>
                        </a:solidFill>
                      </a:endParaRPr>
                    </a:p>
                  </a:txBody>
                  <a:tcPr>
                    <a:solidFill>
                      <a:schemeClr val="accent6">
                        <a:lumMod val="20000"/>
                        <a:lumOff val="80000"/>
                      </a:schemeClr>
                    </a:solidFill>
                  </a:tcPr>
                </a:tc>
                <a:tc gridSpan="2">
                  <a:txBody>
                    <a:bodyPr/>
                    <a:lstStyle/>
                    <a:p>
                      <a:pPr algn="ctr"/>
                      <a:r>
                        <a:rPr lang="ru-RU" sz="2000" dirty="0" smtClean="0">
                          <a:solidFill>
                            <a:schemeClr val="bg2">
                              <a:lumMod val="10000"/>
                            </a:schemeClr>
                          </a:solidFill>
                        </a:rPr>
                        <a:t>Опыт работы</a:t>
                      </a:r>
                      <a:endParaRPr lang="ru-RU" sz="2000" dirty="0">
                        <a:solidFill>
                          <a:schemeClr val="bg2">
                            <a:lumMod val="10000"/>
                          </a:schemeClr>
                        </a:solidFill>
                      </a:endParaRPr>
                    </a:p>
                  </a:txBody>
                  <a:tcPr>
                    <a:solidFill>
                      <a:schemeClr val="accent6">
                        <a:lumMod val="20000"/>
                        <a:lumOff val="80000"/>
                      </a:schemeClr>
                    </a:solidFill>
                  </a:tcPr>
                </a:tc>
                <a:tc hMerge="1">
                  <a:txBody>
                    <a:bodyPr/>
                    <a:lstStyle/>
                    <a:p>
                      <a:endParaRPr lang="ru-RU"/>
                    </a:p>
                  </a:txBody>
                  <a:tcPr/>
                </a:tc>
              </a:tr>
              <a:tr h="393447">
                <a:tc rowSpan="2">
                  <a:txBody>
                    <a:bodyPr/>
                    <a:lstStyle/>
                    <a:p>
                      <a:pPr algn="ctr"/>
                      <a:r>
                        <a:rPr lang="ru-RU" sz="1800" dirty="0" smtClean="0">
                          <a:solidFill>
                            <a:schemeClr val="bg2">
                              <a:lumMod val="10000"/>
                            </a:schemeClr>
                          </a:solidFill>
                        </a:rPr>
                        <a:t>В настоящее время </a:t>
                      </a:r>
                      <a:endParaRPr lang="ru-RU" sz="1800" dirty="0">
                        <a:solidFill>
                          <a:schemeClr val="bg2">
                            <a:lumMod val="10000"/>
                          </a:schemeClr>
                        </a:solidFill>
                      </a:endParaRPr>
                    </a:p>
                  </a:txBody>
                  <a:tcPr/>
                </a:tc>
                <a:tc gridSpan="3">
                  <a:txBody>
                    <a:bodyPr/>
                    <a:lstStyle/>
                    <a:p>
                      <a:pPr algn="ctr"/>
                      <a:r>
                        <a:rPr lang="ru-RU" sz="1400" b="1" dirty="0" smtClean="0">
                          <a:solidFill>
                            <a:srgbClr val="C00000"/>
                          </a:solidFill>
                        </a:rPr>
                        <a:t>ЕИО, Контролер</a:t>
                      </a:r>
                      <a:endParaRPr lang="ru-RU" sz="1400" b="1" dirty="0">
                        <a:solidFill>
                          <a:srgbClr val="C00000"/>
                        </a:solidFill>
                      </a:endParaRPr>
                    </a:p>
                  </a:txBody>
                  <a:tcPr>
                    <a:lnB w="12700" cap="flat" cmpd="sng" algn="ctr">
                      <a:solidFill>
                        <a:schemeClr val="tx1"/>
                      </a:solidFill>
                      <a:prstDash val="solid"/>
                      <a:round/>
                      <a:headEnd type="none" w="med" len="med"/>
                      <a:tailEnd type="none" w="med" len="med"/>
                    </a:lnB>
                    <a:solidFill>
                      <a:schemeClr val="bg1">
                        <a:alpha val="20000"/>
                      </a:schemeClr>
                    </a:solidFill>
                  </a:tcPr>
                </a:tc>
                <a:tc hMerge="1">
                  <a:txBody>
                    <a:bodyPr/>
                    <a:lstStyle/>
                    <a:p>
                      <a:endParaRPr lang="ru-RU"/>
                    </a:p>
                  </a:txBody>
                  <a:tcPr/>
                </a:tc>
                <a:tc hMerge="1">
                  <a:txBody>
                    <a:bodyPr/>
                    <a:lstStyle/>
                    <a:p>
                      <a:endParaRPr lang="ru-RU"/>
                    </a:p>
                  </a:txBody>
                  <a:tcPr/>
                </a:tc>
              </a:tr>
              <a:tr h="646281">
                <a:tc vMerge="1">
                  <a:txBody>
                    <a:bodyPr/>
                    <a:lstStyle/>
                    <a:p>
                      <a:endParaRPr lang="ru-RU"/>
                    </a:p>
                  </a:txBody>
                  <a:tcPr/>
                </a:tc>
                <a:tc>
                  <a:txBody>
                    <a:bodyPr/>
                    <a:lstStyle/>
                    <a:p>
                      <a:pPr algn="ctr"/>
                      <a:r>
                        <a:rPr lang="ru-RU" sz="1400" dirty="0" smtClean="0">
                          <a:solidFill>
                            <a:schemeClr val="bg2">
                              <a:lumMod val="10000"/>
                            </a:schemeClr>
                          </a:solidFill>
                        </a:rPr>
                        <a:t>Высшее образование и соответствующие</a:t>
                      </a:r>
                      <a:r>
                        <a:rPr lang="ru-RU" sz="1400" baseline="0" dirty="0" smtClean="0">
                          <a:solidFill>
                            <a:schemeClr val="bg2">
                              <a:lumMod val="10000"/>
                            </a:schemeClr>
                          </a:solidFill>
                        </a:rPr>
                        <a:t> квалификационные  требования (аттестат)</a:t>
                      </a:r>
                      <a:endParaRPr lang="ru-RU" sz="1400" dirty="0">
                        <a:solidFill>
                          <a:schemeClr val="bg2">
                            <a:lumMod val="10000"/>
                          </a:schemeClr>
                        </a:solidFill>
                      </a:endParaRPr>
                    </a:p>
                  </a:txBody>
                  <a:tcPr>
                    <a:lnT w="12700" cap="flat" cmpd="sng" algn="ctr">
                      <a:solidFill>
                        <a:schemeClr val="tx1"/>
                      </a:solidFill>
                      <a:prstDash val="solid"/>
                      <a:round/>
                      <a:headEnd type="none" w="med" len="med"/>
                      <a:tailEnd type="none" w="med" len="med"/>
                    </a:lnT>
                  </a:tcPr>
                </a:tc>
                <a:tc gridSpan="2">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400" dirty="0" smtClean="0">
                          <a:solidFill>
                            <a:schemeClr val="bg2">
                              <a:lumMod val="10000"/>
                            </a:schemeClr>
                          </a:solidFill>
                        </a:rPr>
                        <a:t>Требования к профессиональному</a:t>
                      </a:r>
                      <a:r>
                        <a:rPr lang="ru-RU" sz="1400" baseline="0" dirty="0" smtClean="0">
                          <a:solidFill>
                            <a:schemeClr val="bg2">
                              <a:lumMod val="10000"/>
                            </a:schemeClr>
                          </a:solidFill>
                        </a:rPr>
                        <a:t> опыту, установленные БР</a:t>
                      </a:r>
                      <a:endParaRPr lang="ru-RU" sz="1400" dirty="0" smtClean="0">
                        <a:solidFill>
                          <a:schemeClr val="bg2">
                            <a:lumMod val="10000"/>
                          </a:schemeClr>
                        </a:solidFill>
                      </a:endParaRPr>
                    </a:p>
                  </a:txBody>
                  <a:tcPr>
                    <a:lnT w="12700" cap="flat" cmpd="sng" algn="ctr">
                      <a:solidFill>
                        <a:schemeClr val="tx1"/>
                      </a:solidFill>
                      <a:prstDash val="solid"/>
                      <a:round/>
                      <a:headEnd type="none" w="med" len="med"/>
                      <a:tailEnd type="none" w="med" len="med"/>
                    </a:lnT>
                  </a:tcPr>
                </a:tc>
                <a:tc hMerge="1">
                  <a:txBody>
                    <a:bodyPr/>
                    <a:lstStyle/>
                    <a:p>
                      <a:endParaRPr lang="ru-RU"/>
                    </a:p>
                  </a:txBody>
                  <a:tcPr/>
                </a:tc>
              </a:tr>
              <a:tr h="360040">
                <a:tc rowSpan="6">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После вступления в силу</a:t>
                      </a:r>
                      <a:r>
                        <a:rPr lang="ru-RU" sz="1800" baseline="0" dirty="0" smtClean="0">
                          <a:solidFill>
                            <a:schemeClr val="bg2">
                              <a:lumMod val="10000"/>
                            </a:schemeClr>
                          </a:solidFill>
                        </a:rPr>
                        <a:t> ФЗ № 281-ФЗ</a:t>
                      </a:r>
                      <a:endParaRPr lang="ru-RU" sz="1800" dirty="0">
                        <a:solidFill>
                          <a:schemeClr val="bg2">
                            <a:lumMod val="10000"/>
                          </a:schemeClr>
                        </a:solidFill>
                      </a:endParaRPr>
                    </a:p>
                  </a:txBody>
                  <a:tcPr/>
                </a:tc>
                <a:tc gridSpan="3">
                  <a:txBody>
                    <a:bodyPr/>
                    <a:lstStyle/>
                    <a:p>
                      <a:pPr algn="ctr"/>
                      <a:r>
                        <a:rPr lang="ru-RU" sz="1400" dirty="0" smtClean="0">
                          <a:solidFill>
                            <a:schemeClr val="bg1"/>
                          </a:solidFill>
                        </a:rPr>
                        <a:t> </a:t>
                      </a:r>
                      <a:r>
                        <a:rPr lang="ru-RU" sz="1400" b="1" dirty="0" smtClean="0">
                          <a:solidFill>
                            <a:srgbClr val="C00000"/>
                          </a:solidFill>
                        </a:rPr>
                        <a:t> ЕИО, зам ЕИО, Член КИО, Член СД (НС), Руководитель  филиала УК  (ВРИО) </a:t>
                      </a:r>
                      <a:endParaRPr lang="ru-RU" sz="14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hMerge="1">
                  <a:txBody>
                    <a:bodyPr/>
                    <a:lstStyle/>
                    <a:p>
                      <a:endParaRPr lang="ru-RU"/>
                    </a:p>
                  </a:txBody>
                  <a:tcPr/>
                </a:tc>
                <a:tc hMerge="1">
                  <a:txBody>
                    <a:bodyPr/>
                    <a:lstStyle/>
                    <a:p>
                      <a:endParaRPr lang="ru-RU"/>
                    </a:p>
                  </a:txBody>
                  <a:tcPr/>
                </a:tc>
              </a:tr>
              <a:tr h="1224136">
                <a:tc vMerge="1">
                  <a:txBody>
                    <a:bodyPr/>
                    <a:lstStyle/>
                    <a:p>
                      <a:endParaRPr lang="ru-RU"/>
                    </a:p>
                  </a:txBody>
                  <a:tcPr/>
                </a:tc>
                <a:tc>
                  <a:txBody>
                    <a:bodyPr/>
                    <a:lstStyle/>
                    <a:p>
                      <a:r>
                        <a:rPr lang="ru-RU" sz="1400" dirty="0" smtClean="0">
                          <a:solidFill>
                            <a:schemeClr val="bg2">
                              <a:lumMod val="10000"/>
                            </a:schemeClr>
                          </a:solidFill>
                        </a:rPr>
                        <a:t>высшего образования (</a:t>
                      </a:r>
                      <a:r>
                        <a:rPr lang="ru-RU" sz="1400" dirty="0" err="1" smtClean="0">
                          <a:solidFill>
                            <a:schemeClr val="bg2">
                              <a:lumMod val="10000"/>
                            </a:schemeClr>
                          </a:solidFill>
                        </a:rPr>
                        <a:t>бакалавриат</a:t>
                      </a:r>
                      <a:r>
                        <a:rPr lang="ru-RU" sz="1400" dirty="0" smtClean="0">
                          <a:solidFill>
                            <a:schemeClr val="bg2">
                              <a:lumMod val="10000"/>
                            </a:schemeClr>
                          </a:solidFill>
                        </a:rPr>
                        <a:t>, </a:t>
                      </a:r>
                      <a:r>
                        <a:rPr lang="ru-RU" sz="1400" dirty="0" err="1" smtClean="0">
                          <a:solidFill>
                            <a:schemeClr val="bg2">
                              <a:lumMod val="10000"/>
                            </a:schemeClr>
                          </a:solidFill>
                        </a:rPr>
                        <a:t>специалитет</a:t>
                      </a:r>
                      <a:r>
                        <a:rPr lang="ru-RU" sz="1400" dirty="0" smtClean="0">
                          <a:solidFill>
                            <a:schemeClr val="bg2">
                              <a:lumMod val="10000"/>
                            </a:schemeClr>
                          </a:solidFill>
                        </a:rPr>
                        <a:t>, магистратура, подготовка кадров высшей квалификации)</a:t>
                      </a:r>
                    </a:p>
                    <a:p>
                      <a:endParaRPr lang="ru-RU" sz="1400" dirty="0" smtClean="0">
                        <a:solidFill>
                          <a:schemeClr val="bg2">
                            <a:lumMod val="10000"/>
                          </a:schemeClr>
                        </a:solidFill>
                      </a:endParaRPr>
                    </a:p>
                    <a:p>
                      <a:r>
                        <a:rPr lang="ru-RU" sz="1400" b="1" dirty="0" smtClean="0">
                          <a:solidFill>
                            <a:srgbClr val="C00000"/>
                          </a:solidFill>
                        </a:rPr>
                        <a:t>Руководитель</a:t>
                      </a:r>
                      <a:r>
                        <a:rPr lang="ru-RU" sz="1400" b="1" baseline="0" dirty="0" smtClean="0">
                          <a:solidFill>
                            <a:srgbClr val="C00000"/>
                          </a:solidFill>
                        </a:rPr>
                        <a:t> Филиала </a:t>
                      </a:r>
                      <a:r>
                        <a:rPr lang="ru-RU" sz="1400" baseline="0" dirty="0" smtClean="0">
                          <a:solidFill>
                            <a:schemeClr val="bg2">
                              <a:lumMod val="10000"/>
                            </a:schemeClr>
                          </a:solidFill>
                        </a:rPr>
                        <a:t>– образование не ниже среднего профессионального </a:t>
                      </a:r>
                      <a:endParaRPr lang="ru-RU" sz="1400" dirty="0">
                        <a:solidFill>
                          <a:schemeClr val="bg2">
                            <a:lumMod val="1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algn="just" defTabSz="1221664" rtl="0" eaLnBrk="1" latinLnBrk="0" hangingPunct="1"/>
                      <a:r>
                        <a:rPr lang="ru-RU" sz="1300" kern="1200" dirty="0" smtClean="0">
                          <a:solidFill>
                            <a:srgbClr val="C00000"/>
                          </a:solidFill>
                          <a:effectLst/>
                          <a:latin typeface="+mn-lt"/>
                          <a:ea typeface="+mn-ea"/>
                          <a:cs typeface="+mn-cs"/>
                        </a:rPr>
                        <a:t>Кроме Членов СД (НС) -  у них только  высшее образование</a:t>
                      </a:r>
                    </a:p>
                    <a:p>
                      <a:pPr marL="0" algn="just" defTabSz="1221664" rtl="0" eaLnBrk="1" latinLnBrk="0" hangingPunct="1"/>
                      <a:r>
                        <a:rPr lang="ru-RU" sz="1300" kern="1200" baseline="0" dirty="0" smtClean="0">
                          <a:solidFill>
                            <a:schemeClr val="bg2">
                              <a:lumMod val="10000"/>
                            </a:schemeClr>
                          </a:solidFill>
                          <a:effectLst/>
                          <a:latin typeface="+mn-lt"/>
                          <a:ea typeface="+mn-ea"/>
                          <a:cs typeface="+mn-cs"/>
                        </a:rPr>
                        <a:t>и если не установлено БР иное  - </a:t>
                      </a:r>
                      <a:endParaRPr lang="ru-RU" sz="1300" kern="1200" dirty="0" smtClean="0">
                        <a:solidFill>
                          <a:srgbClr val="C00000"/>
                        </a:solidFill>
                        <a:effectLst/>
                        <a:latin typeface="+mn-lt"/>
                        <a:ea typeface="+mn-ea"/>
                        <a:cs typeface="+mn-cs"/>
                      </a:endParaRPr>
                    </a:p>
                    <a:p>
                      <a:pPr marL="0" algn="just" defTabSz="1221664" rtl="0" eaLnBrk="1" latinLnBrk="0" hangingPunct="1"/>
                      <a:r>
                        <a:rPr lang="ru-RU" sz="1300" kern="1200" dirty="0" smtClean="0">
                          <a:solidFill>
                            <a:schemeClr val="bg2">
                              <a:lumMod val="10000"/>
                            </a:schemeClr>
                          </a:solidFill>
                          <a:effectLst/>
                          <a:latin typeface="+mn-lt"/>
                          <a:ea typeface="+mn-ea"/>
                          <a:cs typeface="+mn-cs"/>
                        </a:rPr>
                        <a:t>опыт руководства ФО,  структурным подразделением ФО,</a:t>
                      </a:r>
                      <a:r>
                        <a:rPr lang="ru-RU" sz="1300" kern="1200" baseline="0" dirty="0" smtClean="0">
                          <a:solidFill>
                            <a:schemeClr val="bg2">
                              <a:lumMod val="10000"/>
                            </a:schemeClr>
                          </a:solidFill>
                          <a:effectLst/>
                          <a:latin typeface="+mn-lt"/>
                          <a:ea typeface="+mn-ea"/>
                          <a:cs typeface="+mn-cs"/>
                        </a:rPr>
                        <a:t> осуществляющими деятельность на финансовом </a:t>
                      </a:r>
                      <a:r>
                        <a:rPr lang="ru-RU" sz="1300" kern="1200" baseline="0" dirty="0" smtClean="0">
                          <a:solidFill>
                            <a:schemeClr val="bg2">
                              <a:lumMod val="10000"/>
                            </a:schemeClr>
                          </a:solidFill>
                          <a:effectLst/>
                          <a:latin typeface="+mn-lt"/>
                          <a:ea typeface="+mn-ea"/>
                          <a:cs typeface="+mn-cs"/>
                        </a:rPr>
                        <a:t>рынке или </a:t>
                      </a:r>
                      <a:r>
                        <a:rPr lang="ru-RU" sz="1300" kern="1200" dirty="0" smtClean="0">
                          <a:solidFill>
                            <a:schemeClr val="bg2">
                              <a:lumMod val="10000"/>
                            </a:schemeClr>
                          </a:solidFill>
                          <a:effectLst/>
                          <a:latin typeface="+mn-lt"/>
                          <a:ea typeface="+mn-ea"/>
                          <a:cs typeface="+mn-cs"/>
                        </a:rPr>
                        <a:t>опыт </a:t>
                      </a:r>
                      <a:r>
                        <a:rPr lang="ru-RU" sz="1300" kern="1200" dirty="0" smtClean="0">
                          <a:solidFill>
                            <a:schemeClr val="bg2">
                              <a:lumMod val="10000"/>
                            </a:schemeClr>
                          </a:solidFill>
                          <a:effectLst/>
                          <a:latin typeface="+mn-lt"/>
                          <a:ea typeface="+mn-ea"/>
                          <a:cs typeface="+mn-cs"/>
                        </a:rPr>
                        <a:t>работы на руководящих должностях в органах государственной власти РФ, органах государственной власти субъектов РФ, Банке России </a:t>
                      </a:r>
                      <a:r>
                        <a:rPr lang="ru-RU" sz="1300" kern="1200" dirty="0" smtClean="0">
                          <a:solidFill>
                            <a:srgbClr val="C00000"/>
                          </a:solidFill>
                          <a:effectLst/>
                          <a:latin typeface="+mn-lt"/>
                          <a:ea typeface="+mn-ea"/>
                          <a:cs typeface="+mn-cs"/>
                        </a:rPr>
                        <a:t>не менее двух лет</a:t>
                      </a:r>
                    </a:p>
                    <a:p>
                      <a:pPr marL="0" algn="just" defTabSz="1221664" rtl="0" eaLnBrk="1" latinLnBrk="0" hangingPunct="1"/>
                      <a:endParaRPr lang="ru-RU" sz="1300" kern="1200" dirty="0" smtClean="0">
                        <a:solidFill>
                          <a:srgbClr val="C00000"/>
                        </a:solidFill>
                        <a:effectLst/>
                        <a:latin typeface="+mn-lt"/>
                        <a:ea typeface="+mn-ea"/>
                        <a:cs typeface="+mn-cs"/>
                      </a:endParaRPr>
                    </a:p>
                    <a:p>
                      <a:pPr marL="0" algn="just" defTabSz="1221664" rtl="0" eaLnBrk="1" latinLnBrk="0" hangingPunct="1"/>
                      <a:r>
                        <a:rPr lang="ru-RU" sz="1300" b="1" kern="1200" dirty="0" smtClean="0">
                          <a:solidFill>
                            <a:srgbClr val="C00000"/>
                          </a:solidFill>
                          <a:effectLst/>
                          <a:latin typeface="+mn-lt"/>
                          <a:ea typeface="+mn-ea"/>
                          <a:cs typeface="+mn-cs"/>
                        </a:rPr>
                        <a:t>Руководитель филиала </a:t>
                      </a:r>
                      <a:r>
                        <a:rPr lang="ru-RU" sz="1300" kern="1200" dirty="0" smtClean="0">
                          <a:solidFill>
                            <a:srgbClr val="C00000"/>
                          </a:solidFill>
                          <a:effectLst/>
                          <a:latin typeface="+mn-lt"/>
                          <a:ea typeface="+mn-ea"/>
                          <a:cs typeface="+mn-cs"/>
                        </a:rPr>
                        <a:t>– если иное не установлено БР</a:t>
                      </a:r>
                      <a:r>
                        <a:rPr lang="ru-RU" sz="1300" kern="1200" baseline="0" dirty="0" smtClean="0">
                          <a:solidFill>
                            <a:srgbClr val="C00000"/>
                          </a:solidFill>
                          <a:effectLst/>
                          <a:latin typeface="+mn-lt"/>
                          <a:ea typeface="+mn-ea"/>
                          <a:cs typeface="+mn-cs"/>
                        </a:rPr>
                        <a:t> -</a:t>
                      </a:r>
                      <a:r>
                        <a:rPr lang="ru-RU" sz="1300" kern="1200" dirty="0" smtClean="0">
                          <a:solidFill>
                            <a:schemeClr val="bg2">
                              <a:lumMod val="10000"/>
                            </a:schemeClr>
                          </a:solidFill>
                          <a:effectLst/>
                          <a:latin typeface="+mn-lt"/>
                          <a:ea typeface="+mn-ea"/>
                          <a:cs typeface="+mn-cs"/>
                        </a:rPr>
                        <a:t>опыт</a:t>
                      </a:r>
                      <a:r>
                        <a:rPr lang="ru-RU" sz="1300" kern="1200" baseline="0" dirty="0" smtClean="0">
                          <a:solidFill>
                            <a:schemeClr val="bg2">
                              <a:lumMod val="10000"/>
                            </a:schemeClr>
                          </a:solidFill>
                          <a:effectLst/>
                          <a:latin typeface="+mn-lt"/>
                          <a:ea typeface="+mn-ea"/>
                          <a:cs typeface="+mn-cs"/>
                        </a:rPr>
                        <a:t> работы в ФО на фин. Рынке или опыт  работы на руководящих должностях в Органах Гос. Власти РФ, органах Гос. Власти субъектов РФ, Банке </a:t>
                      </a:r>
                      <a:r>
                        <a:rPr lang="ru-RU" sz="1300" kern="1200" baseline="0" dirty="0" smtClean="0">
                          <a:solidFill>
                            <a:srgbClr val="C00000"/>
                          </a:solidFill>
                          <a:effectLst/>
                          <a:latin typeface="+mn-lt"/>
                          <a:ea typeface="+mn-ea"/>
                          <a:cs typeface="+mn-cs"/>
                        </a:rPr>
                        <a:t>России </a:t>
                      </a:r>
                      <a:r>
                        <a:rPr lang="ru-RU" sz="1300" b="1" kern="1200" baseline="0" dirty="0" smtClean="0">
                          <a:solidFill>
                            <a:srgbClr val="C00000"/>
                          </a:solidFill>
                          <a:effectLst/>
                          <a:latin typeface="+mn-lt"/>
                          <a:ea typeface="+mn-ea"/>
                          <a:cs typeface="+mn-cs"/>
                        </a:rPr>
                        <a:t>не менее 2 лет.</a:t>
                      </a:r>
                      <a:endParaRPr lang="ru-RU" sz="1300" b="1" kern="1200" dirty="0">
                        <a:solidFill>
                          <a:srgbClr val="C00000"/>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r>
              <a:tr h="354864">
                <a:tc vMerge="1">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dirty="0">
                        <a:solidFill>
                          <a:schemeClr val="bg2">
                            <a:lumMod val="10000"/>
                          </a:schemeClr>
                        </a:solidFill>
                      </a:endParaRPr>
                    </a:p>
                  </a:txBody>
                  <a:tcPr/>
                </a:tc>
                <a:tc gridSpan="3">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400" b="1" dirty="0" smtClean="0">
                          <a:solidFill>
                            <a:srgbClr val="C00000"/>
                          </a:solidFill>
                        </a:rPr>
                        <a:t>Главный бухгалтер, Зам. ГБ , ГБ Филиала  (ВРИО)    </a:t>
                      </a:r>
                      <a:r>
                        <a:rPr lang="ru-RU" sz="1400" dirty="0" smtClean="0">
                          <a:solidFill>
                            <a:srgbClr val="C00000"/>
                          </a:solidFill>
                        </a:rPr>
                        <a:t>Требования ФЗ – 402 «О бухгалтерском учете»</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r>
              <a:tr h="798737">
                <a:tc vMerge="1">
                  <a:txBody>
                    <a:bodyPr/>
                    <a:lstStyle/>
                    <a:p>
                      <a:endParaRPr lang="ru-RU"/>
                    </a:p>
                  </a:txBody>
                  <a:tcPr/>
                </a:tc>
                <a:tc>
                  <a:txBody>
                    <a:bodyPr/>
                    <a:lstStyle/>
                    <a:p>
                      <a:pPr algn="ctr"/>
                      <a:r>
                        <a:rPr lang="ru-RU" sz="1200" dirty="0" smtClean="0">
                          <a:solidFill>
                            <a:schemeClr val="bg2">
                              <a:lumMod val="10000"/>
                            </a:schemeClr>
                          </a:solidFill>
                        </a:rPr>
                        <a:t>Высшее образование</a:t>
                      </a:r>
                      <a:endParaRPr lang="ru-RU" sz="1200" dirty="0">
                        <a:solidFill>
                          <a:schemeClr val="bg2">
                            <a:lumMod val="1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bg2">
                              <a:lumMod val="10000"/>
                            </a:schemeClr>
                          </a:solidFill>
                          <a:latin typeface="+mn-lt"/>
                          <a:ea typeface="+mn-ea"/>
                          <a:cs typeface="+mn-cs"/>
                        </a:rPr>
                        <a:t>стаж работы, связанной с ведением бухгалтерского учета, составлением бухгалтерской (финансовой) отчетности либо с аудиторской деятельностью, не менее трех лет из последних пяти календарных лет, а при отсутствии высшего образования в области бухгалтерского учета и аудита - не менее пяти лет из последних семи календарных лет</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r>
              <a:tr h="337312">
                <a:tc vMerge="1">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sz="2000" dirty="0">
                        <a:solidFill>
                          <a:schemeClr val="bg2">
                            <a:lumMod val="10000"/>
                          </a:schemeClr>
                        </a:solidFill>
                      </a:endParaRPr>
                    </a:p>
                  </a:txBody>
                  <a:tcPr/>
                </a:tc>
                <a:tc gridSpan="3">
                  <a:txBody>
                    <a:bodyPr/>
                    <a:lstStyle/>
                    <a:p>
                      <a:pPr algn="ctr"/>
                      <a:r>
                        <a:rPr lang="ru-RU" sz="1200" b="1" dirty="0" smtClean="0">
                          <a:solidFill>
                            <a:srgbClr val="C00000"/>
                          </a:solidFill>
                        </a:rPr>
                        <a:t>СДЛ по ПОД/ФТ,  Контролер (Руководитель СВК), </a:t>
                      </a:r>
                      <a:r>
                        <a:rPr lang="ru-RU" sz="1200" b="1" dirty="0" smtClean="0">
                          <a:solidFill>
                            <a:srgbClr val="C00000"/>
                          </a:solidFill>
                        </a:rPr>
                        <a:t>Лица</a:t>
                      </a:r>
                      <a:r>
                        <a:rPr lang="ru-RU" sz="1200" b="1" baseline="0" dirty="0" smtClean="0">
                          <a:solidFill>
                            <a:srgbClr val="C00000"/>
                          </a:solidFill>
                        </a:rPr>
                        <a:t> </a:t>
                      </a:r>
                      <a:r>
                        <a:rPr lang="ru-RU" sz="1200" b="1" baseline="0" dirty="0" smtClean="0">
                          <a:solidFill>
                            <a:srgbClr val="C00000"/>
                          </a:solidFill>
                        </a:rPr>
                        <a:t>с </a:t>
                      </a:r>
                      <a:r>
                        <a:rPr lang="ru-RU" sz="1200" b="1" baseline="0" dirty="0" err="1" smtClean="0">
                          <a:solidFill>
                            <a:srgbClr val="C00000"/>
                          </a:solidFill>
                        </a:rPr>
                        <a:t>Квал</a:t>
                      </a:r>
                      <a:r>
                        <a:rPr lang="ru-RU" sz="1200" b="1" baseline="0" dirty="0" smtClean="0">
                          <a:solidFill>
                            <a:srgbClr val="C00000"/>
                          </a:solidFill>
                        </a:rPr>
                        <a:t>. Аттестатами</a:t>
                      </a:r>
                      <a:r>
                        <a:rPr lang="ru-RU" sz="1200" b="1" dirty="0" smtClean="0">
                          <a:solidFill>
                            <a:srgbClr val="C00000"/>
                          </a:solidFill>
                        </a:rPr>
                        <a:t>  (ВРИО)  </a:t>
                      </a:r>
                      <a:endParaRPr lang="ru-RU" sz="1200" b="1" dirty="0">
                        <a:solidFill>
                          <a:srgbClr val="C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r>
              <a:tr h="360040">
                <a:tc vMerge="1">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sz="2000" dirty="0">
                        <a:solidFill>
                          <a:schemeClr val="bg2">
                            <a:lumMod val="10000"/>
                          </a:schemeClr>
                        </a:solidFill>
                      </a:endParaRPr>
                    </a:p>
                  </a:txBody>
                  <a:tcPr/>
                </a:tc>
                <a:tc gridSpan="2">
                  <a:txBody>
                    <a:bodyPr/>
                    <a:lstStyle/>
                    <a:p>
                      <a:pPr algn="ctr"/>
                      <a:r>
                        <a:rPr lang="ru-RU" sz="1300" dirty="0" smtClean="0">
                          <a:solidFill>
                            <a:schemeClr val="bg2">
                              <a:lumMod val="10000"/>
                            </a:schemeClr>
                          </a:solidFill>
                        </a:rPr>
                        <a:t>Устанавливаются Банком России </a:t>
                      </a:r>
                    </a:p>
                    <a:p>
                      <a:pPr algn="ctr"/>
                      <a:r>
                        <a:rPr lang="ru-RU" sz="1300" b="1" dirty="0" smtClean="0">
                          <a:solidFill>
                            <a:srgbClr val="C00000"/>
                          </a:solidFill>
                        </a:rPr>
                        <a:t>Для </a:t>
                      </a:r>
                      <a:r>
                        <a:rPr lang="ru-RU" sz="1300" b="1" dirty="0" smtClean="0">
                          <a:solidFill>
                            <a:srgbClr val="C00000"/>
                          </a:solidFill>
                        </a:rPr>
                        <a:t>Лиц</a:t>
                      </a:r>
                      <a:r>
                        <a:rPr lang="ru-RU" sz="1300" b="1" baseline="0" dirty="0" smtClean="0">
                          <a:solidFill>
                            <a:srgbClr val="C00000"/>
                          </a:solidFill>
                        </a:rPr>
                        <a:t> </a:t>
                      </a:r>
                      <a:r>
                        <a:rPr lang="ru-RU" sz="1300" b="1" dirty="0" smtClean="0">
                          <a:solidFill>
                            <a:srgbClr val="C00000"/>
                          </a:solidFill>
                        </a:rPr>
                        <a:t>с </a:t>
                      </a:r>
                      <a:r>
                        <a:rPr lang="ru-RU" sz="1300" b="1" dirty="0" err="1" smtClean="0">
                          <a:solidFill>
                            <a:srgbClr val="C00000"/>
                          </a:solidFill>
                        </a:rPr>
                        <a:t>Квал</a:t>
                      </a:r>
                      <a:r>
                        <a:rPr lang="ru-RU" sz="1300" b="1" dirty="0" smtClean="0">
                          <a:solidFill>
                            <a:srgbClr val="C00000"/>
                          </a:solidFill>
                        </a:rPr>
                        <a:t>. </a:t>
                      </a:r>
                      <a:r>
                        <a:rPr lang="ru-RU" sz="1300" b="1" dirty="0" smtClean="0">
                          <a:solidFill>
                            <a:srgbClr val="C00000"/>
                          </a:solidFill>
                        </a:rPr>
                        <a:t>Аттестатами </a:t>
                      </a:r>
                      <a:r>
                        <a:rPr lang="ru-RU" sz="1300" dirty="0" smtClean="0">
                          <a:solidFill>
                            <a:schemeClr val="bg2">
                              <a:lumMod val="10000"/>
                            </a:schemeClr>
                          </a:solidFill>
                        </a:rPr>
                        <a:t>– наличие квалификационного аттестата по</a:t>
                      </a:r>
                      <a:r>
                        <a:rPr lang="ru-RU" sz="1300" baseline="0" dirty="0" smtClean="0">
                          <a:solidFill>
                            <a:schemeClr val="bg2">
                              <a:lumMod val="10000"/>
                            </a:schemeClr>
                          </a:solidFill>
                        </a:rPr>
                        <a:t> </a:t>
                      </a:r>
                      <a:r>
                        <a:rPr lang="ru-RU" sz="1300" baseline="0" dirty="0" smtClean="0">
                          <a:solidFill>
                            <a:srgbClr val="C00000"/>
                          </a:solidFill>
                        </a:rPr>
                        <a:t>соответствующему виду </a:t>
                      </a:r>
                      <a:r>
                        <a:rPr lang="ru-RU" sz="1300" baseline="0" dirty="0" smtClean="0">
                          <a:solidFill>
                            <a:schemeClr val="bg2">
                              <a:lumMod val="10000"/>
                            </a:schemeClr>
                          </a:solidFill>
                        </a:rPr>
                        <a:t>деятельности</a:t>
                      </a:r>
                      <a:endParaRPr lang="ru-RU" sz="1300" dirty="0" smtClean="0">
                        <a:solidFill>
                          <a:schemeClr val="bg2">
                            <a:lumMod val="10000"/>
                          </a:schemeClr>
                        </a:solidFill>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pPr marL="0" marR="0" indent="0" algn="ctr" defTabSz="1221664" rtl="0" eaLnBrk="1" fontAlgn="auto" latinLnBrk="0" hangingPunct="1">
                        <a:lnSpc>
                          <a:spcPct val="100000"/>
                        </a:lnSpc>
                        <a:spcBef>
                          <a:spcPts val="0"/>
                        </a:spcBef>
                        <a:spcAft>
                          <a:spcPts val="0"/>
                        </a:spcAft>
                        <a:buClrTx/>
                        <a:buSzTx/>
                        <a:buFontTx/>
                        <a:buNone/>
                        <a:tabLst/>
                        <a:defRPr/>
                      </a:pPr>
                      <a:endParaRPr lang="ru-RU" sz="1300" kern="1200" dirty="0">
                        <a:solidFill>
                          <a:schemeClr val="bg2">
                            <a:lumMod val="1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300" dirty="0" smtClean="0">
                          <a:solidFill>
                            <a:schemeClr val="bg2">
                              <a:lumMod val="10000"/>
                            </a:schemeClr>
                          </a:solidFill>
                        </a:rPr>
                        <a:t>Устанавливаются Банком России  (кроме </a:t>
                      </a:r>
                      <a:r>
                        <a:rPr lang="ru-RU" sz="1300" b="1" dirty="0" smtClean="0">
                          <a:solidFill>
                            <a:srgbClr val="C00000"/>
                          </a:solidFill>
                        </a:rPr>
                        <a:t>Лиц </a:t>
                      </a:r>
                      <a:r>
                        <a:rPr lang="ru-RU" sz="1300" b="1" dirty="0" smtClean="0">
                          <a:solidFill>
                            <a:srgbClr val="C00000"/>
                          </a:solidFill>
                        </a:rPr>
                        <a:t>с </a:t>
                      </a:r>
                      <a:r>
                        <a:rPr lang="ru-RU" sz="1300" b="1" dirty="0" err="1" smtClean="0">
                          <a:solidFill>
                            <a:srgbClr val="C00000"/>
                          </a:solidFill>
                        </a:rPr>
                        <a:t>Квал</a:t>
                      </a:r>
                      <a:r>
                        <a:rPr lang="ru-RU" sz="1300" b="1" dirty="0" smtClean="0">
                          <a:solidFill>
                            <a:srgbClr val="C00000"/>
                          </a:solidFill>
                        </a:rPr>
                        <a:t>. </a:t>
                      </a:r>
                      <a:r>
                        <a:rPr lang="ru-RU" sz="1300" b="1" dirty="0" smtClean="0">
                          <a:solidFill>
                            <a:srgbClr val="C00000"/>
                          </a:solidFill>
                        </a:rPr>
                        <a:t>Аттестатами – для них опыта нет – только </a:t>
                      </a:r>
                      <a:r>
                        <a:rPr lang="ru-RU" sz="1300" b="1" dirty="0" err="1" smtClean="0">
                          <a:solidFill>
                            <a:srgbClr val="C00000"/>
                          </a:solidFill>
                        </a:rPr>
                        <a:t>квал</a:t>
                      </a:r>
                      <a:r>
                        <a:rPr lang="ru-RU" sz="1300" b="1" dirty="0" smtClean="0">
                          <a:solidFill>
                            <a:srgbClr val="C00000"/>
                          </a:solidFill>
                        </a:rPr>
                        <a:t>. Аттестат соответствующего вида)</a:t>
                      </a:r>
                      <a:endParaRPr lang="ru-RU" sz="1300" dirty="0" smtClean="0">
                        <a:solidFill>
                          <a:schemeClr val="bg2">
                            <a:lumMod val="10000"/>
                          </a:schemeClr>
                        </a:solidFill>
                      </a:endParaRPr>
                    </a:p>
                    <a:p>
                      <a:pPr marL="0" marR="0" indent="0" algn="ctr" defTabSz="1221664" rtl="0" eaLnBrk="1" fontAlgn="auto" latinLnBrk="0" hangingPunct="1">
                        <a:lnSpc>
                          <a:spcPct val="100000"/>
                        </a:lnSpc>
                        <a:spcBef>
                          <a:spcPts val="0"/>
                        </a:spcBef>
                        <a:spcAft>
                          <a:spcPts val="0"/>
                        </a:spcAft>
                        <a:buClrTx/>
                        <a:buSzTx/>
                        <a:buFontTx/>
                        <a:buNone/>
                        <a:tabLst/>
                        <a:defRPr/>
                      </a:pPr>
                      <a:endParaRPr lang="ru-RU" sz="1300" kern="1200" dirty="0">
                        <a:solidFill>
                          <a:schemeClr val="bg2">
                            <a:lumMod val="1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19</a:t>
            </a:fld>
            <a:endParaRPr lang="ru-RU" dirty="0">
              <a:solidFill>
                <a:srgbClr val="77777A">
                  <a:lumMod val="50000"/>
                </a:srgbClr>
              </a:solidFill>
            </a:endParaRPr>
          </a:p>
        </p:txBody>
      </p:sp>
    </p:spTree>
    <p:extLst>
      <p:ext uri="{BB962C8B-B14F-4D97-AF65-F5344CB8AC3E}">
        <p14:creationId xmlns:p14="http://schemas.microsoft.com/office/powerpoint/2010/main" val="174095007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1866" y="1787393"/>
            <a:ext cx="11409714" cy="2572397"/>
          </a:xfrm>
          <a:solidFill>
            <a:schemeClr val="accent2">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lgn="ctr">
              <a:buNone/>
            </a:pPr>
            <a:endParaRPr lang="ru-RU" sz="2200" dirty="0">
              <a:solidFill>
                <a:schemeClr val="accent6">
                  <a:lumMod val="75000"/>
                </a:schemeClr>
              </a:solidFill>
            </a:endParaRPr>
          </a:p>
          <a:p>
            <a:pPr marL="0" indent="0" algn="ctr">
              <a:lnSpc>
                <a:spcPct val="160000"/>
              </a:lnSpc>
              <a:spcBef>
                <a:spcPts val="0"/>
              </a:spcBef>
              <a:buNone/>
            </a:pPr>
            <a:r>
              <a:rPr lang="ru-RU" sz="2200" dirty="0">
                <a:solidFill>
                  <a:schemeClr val="accent6">
                    <a:lumMod val="75000"/>
                  </a:schemeClr>
                </a:solidFill>
              </a:rPr>
              <a:t>29 июля 2017 года был принят Федеральный Закон № 281-ФЗ «О внесении изменений в отдельные законодательные акты Российской Федерации в части совершенствования обязательных требований к учредителям (участникам), органам управления и </a:t>
            </a:r>
          </a:p>
          <a:p>
            <a:pPr marL="0" indent="0" algn="ctr">
              <a:lnSpc>
                <a:spcPct val="160000"/>
              </a:lnSpc>
              <a:spcBef>
                <a:spcPts val="0"/>
              </a:spcBef>
              <a:buNone/>
            </a:pPr>
            <a:r>
              <a:rPr lang="ru-RU" sz="2200" dirty="0">
                <a:solidFill>
                  <a:schemeClr val="accent6">
                    <a:lumMod val="75000"/>
                  </a:schemeClr>
                </a:solidFill>
              </a:rPr>
              <a:t>должностным лицам финансовых организаций».</a:t>
            </a:r>
            <a:endParaRPr lang="ru-RU" sz="2200" b="1" dirty="0">
              <a:solidFill>
                <a:schemeClr val="accent6">
                  <a:lumMod val="75000"/>
                </a:schemeClr>
              </a:solidFill>
            </a:endParaRPr>
          </a:p>
          <a:p>
            <a:pPr marL="0" indent="0" algn="ctr">
              <a:buNone/>
            </a:pPr>
            <a:endParaRPr lang="en-US" sz="3800" dirty="0">
              <a:solidFill>
                <a:schemeClr val="accent6">
                  <a:lumMod val="75000"/>
                </a:schemeClr>
              </a:solidFill>
            </a:endParaRPr>
          </a:p>
        </p:txBody>
      </p:sp>
      <p:sp>
        <p:nvSpPr>
          <p:cNvPr id="4" name="Номер слайда 3"/>
          <p:cNvSpPr>
            <a:spLocks noGrp="1"/>
          </p:cNvSpPr>
          <p:nvPr>
            <p:ph type="sldNum" sz="quarter" idx="12"/>
          </p:nvPr>
        </p:nvSpPr>
        <p:spPr/>
        <p:txBody>
          <a:bodyPr/>
          <a:lstStyle/>
          <a:p>
            <a:fld id="{2EC4EB27-9ADE-42C2-9A98-47F5822B2EE7}" type="slidenum">
              <a:rPr lang="ru-RU" sz="1600">
                <a:solidFill>
                  <a:schemeClr val="accent6"/>
                </a:solidFill>
              </a:rPr>
              <a:t>2</a:t>
            </a:fld>
            <a:endParaRPr lang="ru-RU" sz="1600" dirty="0">
              <a:solidFill>
                <a:schemeClr val="accent6"/>
              </a:solidFill>
            </a:endParaRPr>
          </a:p>
        </p:txBody>
      </p:sp>
      <p:pic>
        <p:nvPicPr>
          <p:cNvPr id="5" name="Picture 2" descr="C:\Users\KalyaginaVA\AppData\Local\Microsoft\Windows\Temporary Internet Files\Content.Outlook\QWNCQYUQ\Банк Росс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656" y="377558"/>
            <a:ext cx="2122582" cy="98368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flipV="1">
            <a:off x="501661" y="1449237"/>
            <a:ext cx="11750129" cy="12077"/>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8" name="Объект 2"/>
          <p:cNvSpPr txBox="1">
            <a:spLocks/>
          </p:cNvSpPr>
          <p:nvPr/>
        </p:nvSpPr>
        <p:spPr>
          <a:xfrm>
            <a:off x="671866" y="4661717"/>
            <a:ext cx="11409714" cy="1316390"/>
          </a:xfrm>
          <a:prstGeom prst="rect">
            <a:avLst/>
          </a:prstGeom>
          <a:solidFill>
            <a:schemeClr val="accent2">
              <a:lumMod val="20000"/>
              <a:lumOff val="80000"/>
            </a:schemeClr>
          </a:solidFill>
          <a:ln w="28575"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0" tIns="0" rIns="0" bIns="0" rtlCol="0">
            <a:normAutofit/>
          </a:bodyPr>
          <a:lstStyle>
            <a:lvl1pPr marL="66674" indent="-66674" algn="l" defTabSz="685783" rtl="0" eaLnBrk="1" latinLnBrk="0" hangingPunct="1">
              <a:lnSpc>
                <a:spcPct val="90000"/>
              </a:lnSpc>
              <a:spcBef>
                <a:spcPts val="750"/>
              </a:spcBef>
              <a:buFont typeface="Arial" panose="020B0604020202020204" pitchFamily="34" charset="0"/>
              <a:buChar char="•"/>
              <a:defRPr sz="1100" kern="1200">
                <a:solidFill>
                  <a:schemeClr val="dk1"/>
                </a:solidFill>
                <a:latin typeface="+mn-lt"/>
                <a:ea typeface="+mn-ea"/>
                <a:cs typeface="+mn-cs"/>
              </a:defRPr>
            </a:lvl1pPr>
            <a:lvl2pPr marL="133347" indent="-66674"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2pPr>
            <a:lvl3pPr marL="201211" indent="-67865"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3pPr>
            <a:lvl4pPr marL="267884" indent="-66674"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4pPr>
            <a:lvl5pPr marL="334558" indent="-66674"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50000"/>
              </a:lnSpc>
              <a:buNone/>
            </a:pPr>
            <a:r>
              <a:rPr lang="ru-RU" sz="2200" dirty="0">
                <a:solidFill>
                  <a:schemeClr val="accent6">
                    <a:lumMod val="75000"/>
                  </a:schemeClr>
                </a:solidFill>
              </a:rPr>
              <a:t>Целью  изменений является унификация обязательных требований к учредителям (участникам), органам управления и должностным лицам финансовых организаций.</a:t>
            </a:r>
          </a:p>
        </p:txBody>
      </p:sp>
      <p:sp>
        <p:nvSpPr>
          <p:cNvPr id="9" name="Объект 2"/>
          <p:cNvSpPr txBox="1">
            <a:spLocks/>
          </p:cNvSpPr>
          <p:nvPr/>
        </p:nvSpPr>
        <p:spPr>
          <a:xfrm>
            <a:off x="690524" y="6316261"/>
            <a:ext cx="11409714" cy="1147315"/>
          </a:xfrm>
          <a:prstGeom prst="rect">
            <a:avLst/>
          </a:prstGeom>
          <a:solidFill>
            <a:schemeClr val="accent2">
              <a:lumMod val="20000"/>
              <a:lumOff val="80000"/>
            </a:schemeClr>
          </a:solidFill>
          <a:ln w="28575"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0" tIns="0" rIns="0" bIns="0" rtlCol="0">
            <a:normAutofit/>
          </a:bodyPr>
          <a:lstStyle>
            <a:lvl1pPr marL="66674" indent="-66674" algn="l" defTabSz="685783" rtl="0" eaLnBrk="1" latinLnBrk="0" hangingPunct="1">
              <a:lnSpc>
                <a:spcPct val="90000"/>
              </a:lnSpc>
              <a:spcBef>
                <a:spcPts val="750"/>
              </a:spcBef>
              <a:buFont typeface="Arial" panose="020B0604020202020204" pitchFamily="34" charset="0"/>
              <a:buChar char="•"/>
              <a:defRPr sz="1100" kern="1200">
                <a:solidFill>
                  <a:schemeClr val="dk1"/>
                </a:solidFill>
                <a:latin typeface="+mn-lt"/>
                <a:ea typeface="+mn-ea"/>
                <a:cs typeface="+mn-cs"/>
              </a:defRPr>
            </a:lvl1pPr>
            <a:lvl2pPr marL="133347" indent="-66674"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2pPr>
            <a:lvl3pPr marL="201211" indent="-67865"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3pPr>
            <a:lvl4pPr marL="267884" indent="-66674"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4pPr>
            <a:lvl5pPr marL="334558" indent="-66674" algn="l" defTabSz="685783" rtl="0" eaLnBrk="1" latinLnBrk="0" hangingPunct="1">
              <a:lnSpc>
                <a:spcPct val="90000"/>
              </a:lnSpc>
              <a:spcBef>
                <a:spcPts val="375"/>
              </a:spcBef>
              <a:buFont typeface="Arial" panose="020B0604020202020204" pitchFamily="34" charset="0"/>
              <a:buChar char="•"/>
              <a:defRPr sz="1100" kern="1200">
                <a:solidFill>
                  <a:schemeClr val="dk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50000"/>
              </a:lnSpc>
              <a:spcBef>
                <a:spcPts val="0"/>
              </a:spcBef>
              <a:buNone/>
            </a:pPr>
            <a:r>
              <a:rPr lang="ru-RU" sz="2200" dirty="0">
                <a:solidFill>
                  <a:schemeClr val="accent6">
                    <a:lumMod val="75000"/>
                  </a:schemeClr>
                </a:solidFill>
              </a:rPr>
              <a:t>Настоящий закон вступает в силу  по истечении 180 дней после дня его официального опубликования – 28 января 2018 года.</a:t>
            </a:r>
          </a:p>
        </p:txBody>
      </p:sp>
      <p:sp>
        <p:nvSpPr>
          <p:cNvPr id="2" name="Прямоугольник 1"/>
          <p:cNvSpPr/>
          <p:nvPr/>
        </p:nvSpPr>
        <p:spPr>
          <a:xfrm>
            <a:off x="1072208" y="839223"/>
            <a:ext cx="8905448" cy="584775"/>
          </a:xfrm>
          <a:prstGeom prst="rect">
            <a:avLst/>
          </a:prstGeom>
        </p:spPr>
        <p:txBody>
          <a:bodyPr wrap="square">
            <a:spAutoFit/>
          </a:bodyPr>
          <a:lstStyle/>
          <a:p>
            <a:pPr algn="ctr"/>
            <a:r>
              <a:rPr lang="ru-RU" sz="3200" dirty="0">
                <a:solidFill>
                  <a:schemeClr val="accent6"/>
                </a:solidFill>
              </a:rPr>
              <a:t>Федеральный закон от 29.07.2017 № </a:t>
            </a:r>
            <a:r>
              <a:rPr lang="ru-RU" sz="3200" dirty="0" smtClean="0">
                <a:solidFill>
                  <a:schemeClr val="accent6"/>
                </a:solidFill>
              </a:rPr>
              <a:t>281-ФЗ</a:t>
            </a:r>
            <a:endParaRPr lang="ru-RU" sz="3200" dirty="0">
              <a:solidFill>
                <a:schemeClr val="accent6"/>
              </a:solidFill>
            </a:endParaRPr>
          </a:p>
        </p:txBody>
      </p:sp>
    </p:spTree>
    <p:extLst>
      <p:ext uri="{BB962C8B-B14F-4D97-AF65-F5344CB8AC3E}">
        <p14:creationId xmlns:p14="http://schemas.microsoft.com/office/powerpoint/2010/main" val="1714228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7425759"/>
          </a:xfrm>
          <a:scene3d>
            <a:camera prst="orthographicFront"/>
            <a:lightRig rig="threePt" dir="t"/>
          </a:scene3d>
          <a:sp3d>
            <a:bevelT w="139700" prst="cross"/>
          </a:sp3d>
        </p:spPr>
        <p:style>
          <a:lnRef idx="1">
            <a:schemeClr val="accent6"/>
          </a:lnRef>
          <a:fillRef idx="3">
            <a:schemeClr val="accent6"/>
          </a:fillRef>
          <a:effectRef idx="2">
            <a:schemeClr val="accent6"/>
          </a:effectRef>
          <a:fontRef idx="minor">
            <a:schemeClr val="lt1"/>
          </a:fontRef>
        </p:style>
        <p:txBody>
          <a:bodyPr/>
          <a:lstStyle/>
          <a:p>
            <a:pPr algn="ctr"/>
            <a:r>
              <a:rPr lang="ru-RU" sz="4800" b="1" dirty="0">
                <a:solidFill>
                  <a:schemeClr val="bg1"/>
                </a:solidFill>
                <a:latin typeface="Century" panose="02040604050505020304" pitchFamily="18" charset="0"/>
              </a:rPr>
              <a:t/>
            </a:r>
            <a:br>
              <a:rPr lang="ru-RU" sz="4800" b="1" dirty="0">
                <a:solidFill>
                  <a:schemeClr val="bg1"/>
                </a:solidFill>
                <a:latin typeface="Century" panose="02040604050505020304" pitchFamily="18" charset="0"/>
              </a:rPr>
            </a:br>
            <a:r>
              <a:rPr lang="ru-RU" sz="4800" b="1" dirty="0">
                <a:solidFill>
                  <a:schemeClr val="bg1"/>
                </a:solidFill>
                <a:latin typeface="Century" panose="02040604050505020304" pitchFamily="18" charset="0"/>
              </a:rPr>
              <a:t>Критерии деловой репутации </a:t>
            </a:r>
            <a:br>
              <a:rPr lang="ru-RU" sz="4800" b="1" dirty="0">
                <a:solidFill>
                  <a:schemeClr val="bg1"/>
                </a:solidFill>
                <a:latin typeface="Century" panose="02040604050505020304" pitchFamily="18" charset="0"/>
              </a:rPr>
            </a:br>
            <a:r>
              <a:rPr lang="ru-RU" sz="4800" b="1" dirty="0">
                <a:solidFill>
                  <a:schemeClr val="bg1"/>
                </a:solidFill>
                <a:latin typeface="Century" panose="02040604050505020304" pitchFamily="18" charset="0"/>
              </a:rPr>
              <a:t>руководителей, должностных лиц и собственников </a:t>
            </a:r>
            <a:r>
              <a:rPr lang="ru-RU" sz="4800" b="1" dirty="0" smtClean="0">
                <a:solidFill>
                  <a:schemeClr val="bg1"/>
                </a:solidFill>
                <a:latin typeface="Century" panose="02040604050505020304" pitchFamily="18" charset="0"/>
              </a:rPr>
              <a:t>УК </a:t>
            </a:r>
            <a:endParaRPr lang="ru-RU" sz="4800" b="1" dirty="0">
              <a:solidFill>
                <a:schemeClr val="bg1"/>
              </a:solidFill>
              <a:latin typeface="Century" panose="02040604050505020304" pitchFamily="18" charset="0"/>
            </a:endParaRPr>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20</a:t>
            </a:fld>
            <a:endParaRPr lang="ru-RU" dirty="0">
              <a:solidFill>
                <a:srgbClr val="77777A">
                  <a:lumMod val="50000"/>
                </a:srgbClr>
              </a:solidFill>
            </a:endParaRPr>
          </a:p>
        </p:txBody>
      </p:sp>
    </p:spTree>
    <p:extLst>
      <p:ext uri="{BB962C8B-B14F-4D97-AF65-F5344CB8AC3E}">
        <p14:creationId xmlns:p14="http://schemas.microsoft.com/office/powerpoint/2010/main" val="5845042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647" y="1191265"/>
            <a:ext cx="11697793"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618372368"/>
              </p:ext>
            </p:extLst>
          </p:nvPr>
        </p:nvGraphicFramePr>
        <p:xfrm>
          <a:off x="424136" y="2424336"/>
          <a:ext cx="11737303" cy="6591672"/>
        </p:xfrm>
        <a:graphic>
          <a:graphicData uri="http://schemas.openxmlformats.org/drawingml/2006/table">
            <a:tbl>
              <a:tblPr firstRow="1" bandRow="1">
                <a:tableStyleId>{616DA210-FB5B-4158-B5E0-FEB733F419BA}</a:tableStyleId>
              </a:tblPr>
              <a:tblGrid>
                <a:gridCol w="864096"/>
                <a:gridCol w="4392488"/>
                <a:gridCol w="6480719"/>
              </a:tblGrid>
              <a:tr h="648072">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2000" dirty="0" smtClean="0">
                          <a:solidFill>
                            <a:schemeClr val="bg2">
                              <a:lumMod val="10000"/>
                            </a:schemeClr>
                          </a:solidFill>
                        </a:rPr>
                        <a:t>После</a:t>
                      </a:r>
                      <a:r>
                        <a:rPr lang="ru-RU" sz="2000" baseline="0" dirty="0" smtClean="0">
                          <a:solidFill>
                            <a:schemeClr val="bg2">
                              <a:lumMod val="10000"/>
                            </a:schemeClr>
                          </a:solidFill>
                        </a:rPr>
                        <a:t> </a:t>
                      </a:r>
                      <a:r>
                        <a:rPr lang="ru-RU" sz="2000" dirty="0" smtClean="0">
                          <a:solidFill>
                            <a:schemeClr val="bg2">
                              <a:lumMod val="10000"/>
                            </a:schemeClr>
                          </a:solidFill>
                        </a:rPr>
                        <a:t>вступления в силу</a:t>
                      </a:r>
                      <a:r>
                        <a:rPr lang="ru-RU" sz="2000" baseline="0" dirty="0" smtClean="0">
                          <a:solidFill>
                            <a:schemeClr val="bg2">
                              <a:lumMod val="10000"/>
                            </a:schemeClr>
                          </a:solidFill>
                        </a:rPr>
                        <a:t> ФЗ № 281-ФЗ</a:t>
                      </a:r>
                      <a:endParaRPr lang="ru-RU" sz="2000" dirty="0" smtClean="0">
                        <a:solidFill>
                          <a:schemeClr val="bg2">
                            <a:lumMod val="10000"/>
                          </a:schemeClr>
                        </a:solidFill>
                      </a:endParaRPr>
                    </a:p>
                  </a:txBody>
                  <a:tcPr>
                    <a:solidFill>
                      <a:schemeClr val="accent6">
                        <a:lumMod val="20000"/>
                        <a:lumOff val="80000"/>
                      </a:schemeClr>
                    </a:solidFill>
                  </a:tcPr>
                </a:tc>
              </a:tr>
              <a:tr h="1242491">
                <a:tc rowSpan="2">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smtClean="0">
                        <a:solidFill>
                          <a:schemeClr val="bg2">
                            <a:lumMod val="10000"/>
                          </a:schemeClr>
                        </a:solidFill>
                      </a:endParaRPr>
                    </a:p>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smtClean="0">
                        <a:solidFill>
                          <a:schemeClr val="bg2">
                            <a:lumMod val="10000"/>
                          </a:schemeClr>
                        </a:solidFill>
                      </a:endParaRPr>
                    </a:p>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smtClean="0">
                        <a:solidFill>
                          <a:schemeClr val="bg2">
                            <a:lumMod val="10000"/>
                          </a:schemeClr>
                        </a:solidFill>
                      </a:endParaRPr>
                    </a:p>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smtClean="0">
                        <a:solidFill>
                          <a:schemeClr val="bg2">
                            <a:lumMod val="10000"/>
                          </a:schemeClr>
                        </a:solidFill>
                      </a:endParaRPr>
                    </a:p>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smtClean="0">
                        <a:solidFill>
                          <a:schemeClr val="bg2">
                            <a:lumMod val="10000"/>
                          </a:schemeClr>
                        </a:solidFill>
                      </a:endParaRPr>
                    </a:p>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smtClean="0">
                        <a:solidFill>
                          <a:schemeClr val="bg2">
                            <a:lumMod val="10000"/>
                          </a:schemeClr>
                        </a:solidFill>
                      </a:endParaRPr>
                    </a:p>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Судимость</a:t>
                      </a:r>
                      <a:endParaRPr lang="ru-RU" sz="18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ru-RU" sz="1200" b="1" kern="1200" dirty="0" smtClean="0">
                          <a:solidFill>
                            <a:srgbClr val="C00000"/>
                          </a:solidFill>
                          <a:effectLst/>
                          <a:latin typeface="+mn-lt"/>
                          <a:ea typeface="+mn-ea"/>
                          <a:cs typeface="+mn-cs"/>
                        </a:rPr>
                        <a:t>УК</a:t>
                      </a:r>
                    </a:p>
                    <a:p>
                      <a:pPr algn="just"/>
                      <a:r>
                        <a:rPr lang="ru-RU" sz="1200" kern="1200" dirty="0" smtClean="0">
                          <a:solidFill>
                            <a:srgbClr val="C00000"/>
                          </a:solidFill>
                          <a:effectLst/>
                          <a:latin typeface="+mn-lt"/>
                          <a:ea typeface="+mn-ea"/>
                          <a:cs typeface="+mn-cs"/>
                        </a:rPr>
                        <a:t>Членом совета директоров (наблюдательного совета), членом коллегиального исполнительного органа, единоличным исполнительным органом и руководителем филиала управляющей компании не могут являться:</a:t>
                      </a:r>
                    </a:p>
                    <a:p>
                      <a:pPr algn="just"/>
                      <a:endParaRPr lang="ru-RU" sz="1200" b="1" kern="1200" dirty="0" smtClean="0">
                        <a:solidFill>
                          <a:srgbClr val="C00000"/>
                        </a:solidFill>
                        <a:effectLst/>
                        <a:latin typeface="+mn-lt"/>
                        <a:ea typeface="+mn-ea"/>
                        <a:cs typeface="+mn-cs"/>
                      </a:endParaRPr>
                    </a:p>
                    <a:p>
                      <a:pPr marL="0" marR="0" indent="0" algn="just" defTabSz="1221664" rtl="0" eaLnBrk="1" fontAlgn="auto" latinLnBrk="0" hangingPunct="1">
                        <a:lnSpc>
                          <a:spcPct val="100000"/>
                        </a:lnSpc>
                        <a:spcBef>
                          <a:spcPts val="0"/>
                        </a:spcBef>
                        <a:spcAft>
                          <a:spcPts val="0"/>
                        </a:spcAft>
                        <a:buClrTx/>
                        <a:buSzTx/>
                        <a:buFontTx/>
                        <a:buNone/>
                        <a:tabLst/>
                        <a:defRPr/>
                      </a:pPr>
                      <a:r>
                        <a:rPr lang="ru-RU" sz="1200" kern="1200" dirty="0" smtClean="0">
                          <a:solidFill>
                            <a:srgbClr val="C00000"/>
                          </a:solidFill>
                          <a:effectLst/>
                          <a:latin typeface="+mn-lt"/>
                          <a:ea typeface="+mn-ea"/>
                          <a:cs typeface="+mn-cs"/>
                        </a:rPr>
                        <a:t>Контролером (руководителем службы внутреннего контроля) и сотрудниками службы внутреннего контроля, осуществляющими внутренний контроль, не могут являться:</a:t>
                      </a:r>
                    </a:p>
                    <a:p>
                      <a:pPr algn="just"/>
                      <a:endParaRPr lang="ru-RU" sz="1200" b="1" kern="1200" dirty="0" smtClean="0">
                        <a:solidFill>
                          <a:srgbClr val="C00000"/>
                        </a:solidFill>
                        <a:effectLst/>
                        <a:latin typeface="+mn-lt"/>
                        <a:ea typeface="+mn-ea"/>
                        <a:cs typeface="+mn-cs"/>
                      </a:endParaRPr>
                    </a:p>
                    <a:p>
                      <a:pPr marL="285750" indent="-285750" algn="just">
                        <a:buFont typeface="Arial" pitchFamily="34" charset="0"/>
                        <a:buChar char="•"/>
                      </a:pPr>
                      <a:r>
                        <a:rPr lang="ru-RU" sz="1200" kern="1200" dirty="0" smtClean="0">
                          <a:solidFill>
                            <a:schemeClr val="bg2">
                              <a:lumMod val="10000"/>
                            </a:schemeClr>
                          </a:solidFill>
                          <a:effectLst/>
                          <a:latin typeface="+mn-lt"/>
                          <a:ea typeface="+mn-ea"/>
                          <a:cs typeface="+mn-cs"/>
                        </a:rPr>
                        <a:t>лица, имеющие неснятую или непогашенную судимость за преступления в сфере экономической деятельности или преступления против государственной власти.</a:t>
                      </a:r>
                    </a:p>
                    <a:p>
                      <a:pPr marL="285750" indent="-285750" algn="just">
                        <a:buFont typeface="Arial" pitchFamily="34" charset="0"/>
                        <a:buChar char="•"/>
                      </a:pPr>
                      <a:endParaRPr lang="ru-RU" sz="1200" b="1" kern="1200" dirty="0" smtClean="0">
                        <a:solidFill>
                          <a:schemeClr val="bg2">
                            <a:lumMod val="10000"/>
                          </a:schemeClr>
                        </a:solidFill>
                        <a:effectLst/>
                        <a:latin typeface="+mn-lt"/>
                        <a:ea typeface="+mn-ea"/>
                        <a:cs typeface="+mn-cs"/>
                      </a:endParaRPr>
                    </a:p>
                    <a:p>
                      <a:pPr marL="0" marR="0" indent="0" algn="just" defTabSz="1221664" rtl="0" eaLnBrk="1" fontAlgn="auto" latinLnBrk="0" hangingPunct="1">
                        <a:lnSpc>
                          <a:spcPct val="100000"/>
                        </a:lnSpc>
                        <a:spcBef>
                          <a:spcPts val="0"/>
                        </a:spcBef>
                        <a:spcAft>
                          <a:spcPts val="0"/>
                        </a:spcAft>
                        <a:buClrTx/>
                        <a:buSzTx/>
                        <a:buFont typeface="Arial" pitchFamily="34" charset="0"/>
                        <a:buNone/>
                        <a:tabLst/>
                        <a:defRPr/>
                      </a:pPr>
                      <a:r>
                        <a:rPr lang="ru-RU" sz="1200" kern="1200" dirty="0" smtClean="0">
                          <a:solidFill>
                            <a:srgbClr val="C00000"/>
                          </a:solidFill>
                          <a:effectLst/>
                          <a:latin typeface="+mn-lt"/>
                          <a:ea typeface="+mn-ea"/>
                          <a:cs typeface="+mn-cs"/>
                        </a:rPr>
                        <a:t>Физическое лицо</a:t>
                      </a:r>
                      <a:r>
                        <a:rPr lang="ru-RU" sz="1200" kern="1200" dirty="0" smtClean="0">
                          <a:solidFill>
                            <a:schemeClr val="tx1">
                              <a:lumMod val="50000"/>
                            </a:schemeClr>
                          </a:solidFill>
                          <a:effectLst/>
                          <a:latin typeface="+mn-lt"/>
                          <a:ea typeface="+mn-ea"/>
                          <a:cs typeface="+mn-cs"/>
                        </a:rPr>
                        <a:t>, имеющее неснятую или непогашенную судимость за преступление в сфере экономической деятельности или преступление против государственной власти, не вправе прямо или косвенно (через подконтрольных ему лиц) самостоятельно или совместно с иными лицами, связанными с ним договорами доверительного управления имуществом, и (или) простого товарищества, и (или) поручения, и (или) акционерным соглашением, и (или) иным соглашением, предметом которого является осуществление прав, удостоверенных акциями (долями) управляющей компании, получать </a:t>
                      </a:r>
                      <a:r>
                        <a:rPr lang="ru-RU" sz="1200" kern="1200" dirty="0" smtClean="0">
                          <a:solidFill>
                            <a:srgbClr val="C00000"/>
                          </a:solidFill>
                          <a:effectLst/>
                          <a:latin typeface="+mn-lt"/>
                          <a:ea typeface="+mn-ea"/>
                          <a:cs typeface="+mn-cs"/>
                        </a:rPr>
                        <a:t>право распоряжения 10 и более процентами голосов,</a:t>
                      </a:r>
                      <a:r>
                        <a:rPr lang="ru-RU" sz="1200" kern="1200" dirty="0" smtClean="0">
                          <a:solidFill>
                            <a:schemeClr val="tx1">
                              <a:lumMod val="50000"/>
                            </a:schemeClr>
                          </a:solidFill>
                          <a:effectLst/>
                          <a:latin typeface="+mn-lt"/>
                          <a:ea typeface="+mn-ea"/>
                          <a:cs typeface="+mn-cs"/>
                        </a:rPr>
                        <a:t> приходящихся на голосующие акции (доли), составляющие уставный капитал управляющей компании.</a:t>
                      </a:r>
                      <a:endParaRPr lang="ru-RU" sz="1200" dirty="0" smtClean="0">
                        <a:solidFill>
                          <a:schemeClr val="tx1">
                            <a:lumMod val="50000"/>
                          </a:schemeClr>
                        </a:solidFill>
                      </a:endParaRPr>
                    </a:p>
                    <a:p>
                      <a:pPr algn="just"/>
                      <a:endParaRPr lang="ru-RU" sz="1200" b="1" kern="1200" dirty="0" smtClean="0">
                        <a:solidFill>
                          <a:srgbClr val="C00000"/>
                        </a:solidFill>
                        <a:effectLst/>
                        <a:latin typeface="+mn-lt"/>
                        <a:ea typeface="+mn-ea"/>
                        <a:cs typeface="+mn-cs"/>
                      </a:endParaRPr>
                    </a:p>
                    <a:p>
                      <a:pPr algn="ctr"/>
                      <a:endParaRPr lang="ru-RU" sz="12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наличие на день, предшествующий дню назначения (избрания) лица на должность или дню подачи в Банк России заявления о согласовании кандидатуры, у лица (за исключением кандидата на должность специального должностного лица, ответственного за  противодействия легализации (отмыванию) доходов, полученных преступным путем, и финансированию терроризма) </a:t>
                      </a:r>
                      <a:r>
                        <a:rPr lang="ru-RU" sz="1600" kern="1200" dirty="0" smtClean="0">
                          <a:solidFill>
                            <a:srgbClr val="C00000"/>
                          </a:solidFill>
                          <a:effectLst/>
                          <a:latin typeface="+mn-lt"/>
                          <a:ea typeface="+mn-ea"/>
                          <a:cs typeface="+mn-cs"/>
                        </a:rPr>
                        <a:t>неснятой или непогашенной судимости за совершение умышленного преступления</a:t>
                      </a:r>
                      <a:endParaRPr lang="ru-RU" sz="1600"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r h="3185939">
                <a:tc vMerge="1">
                  <a:txBody>
                    <a:bodyPr/>
                    <a:lstStyle/>
                    <a:p>
                      <a:endParaRPr lang="ru-RU"/>
                    </a:p>
                  </a:txBody>
                  <a:tcPr/>
                </a:tc>
                <a:tc vMerge="1">
                  <a:txBody>
                    <a:bodyPr/>
                    <a:lstStyle/>
                    <a:p>
                      <a:endParaRPr lang="ru-RU" sz="1600" dirty="0">
                        <a:solidFill>
                          <a:schemeClr val="bg2">
                            <a:lumMod val="1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rgbClr val="C00000"/>
                          </a:solidFill>
                          <a:effectLst/>
                          <a:latin typeface="+mn-lt"/>
                          <a:ea typeface="+mn-ea"/>
                          <a:cs typeface="+mn-cs"/>
                        </a:rPr>
                        <a:t>наличие обвинительного приговора суда </a:t>
                      </a:r>
                      <a:r>
                        <a:rPr lang="ru-RU" sz="1600" kern="1200" dirty="0" smtClean="0">
                          <a:solidFill>
                            <a:schemeClr val="bg2">
                              <a:lumMod val="10000"/>
                            </a:schemeClr>
                          </a:solidFill>
                          <a:effectLst/>
                          <a:latin typeface="+mn-lt"/>
                          <a:ea typeface="+mn-ea"/>
                          <a:cs typeface="+mn-cs"/>
                        </a:rPr>
                        <a:t>в отношении лица (за исключением кандидата на должность специального должностного лица, ответственного за реализацию правил внутреннего контроля в целях противодействия легализации (отмыванию) доходов, полученных преступным путем, и финансированию терроризма), </a:t>
                      </a:r>
                      <a:r>
                        <a:rPr lang="ru-RU" sz="1600" kern="1200" dirty="0" smtClean="0">
                          <a:solidFill>
                            <a:srgbClr val="C00000"/>
                          </a:solidFill>
                          <a:effectLst/>
                          <a:latin typeface="+mn-lt"/>
                          <a:ea typeface="+mn-ea"/>
                          <a:cs typeface="+mn-cs"/>
                        </a:rPr>
                        <a:t>совершившего умышленное преступление, без назначения ему наказания ввиду истечения срока давности уголовного преследования, </a:t>
                      </a:r>
                      <a:r>
                        <a:rPr lang="ru-RU" sz="1600" kern="1200" dirty="0" smtClean="0">
                          <a:solidFill>
                            <a:schemeClr val="bg2">
                              <a:lumMod val="10000"/>
                            </a:schemeClr>
                          </a:solidFill>
                          <a:effectLst/>
                          <a:latin typeface="+mn-lt"/>
                          <a:ea typeface="+mn-ea"/>
                          <a:cs typeface="+mn-cs"/>
                        </a:rPr>
                        <a:t>если на день, предшествующий дню назначения (избрания) лица на должность или дню подачи в Банк России заявления о согласовании кандидатуры, не истек </a:t>
                      </a:r>
                      <a:r>
                        <a:rPr lang="ru-RU" sz="1600" b="1" kern="1200" dirty="0" smtClean="0">
                          <a:solidFill>
                            <a:srgbClr val="C00000"/>
                          </a:solidFill>
                          <a:effectLst/>
                          <a:latin typeface="+mn-lt"/>
                          <a:ea typeface="+mn-ea"/>
                          <a:cs typeface="+mn-cs"/>
                        </a:rPr>
                        <a:t>пятилетний срок </a:t>
                      </a:r>
                      <a:r>
                        <a:rPr lang="ru-RU" sz="1600" kern="1200" dirty="0" smtClean="0">
                          <a:solidFill>
                            <a:schemeClr val="bg2">
                              <a:lumMod val="10000"/>
                            </a:schemeClr>
                          </a:solidFill>
                          <a:effectLst/>
                          <a:latin typeface="+mn-lt"/>
                          <a:ea typeface="+mn-ea"/>
                          <a:cs typeface="+mn-cs"/>
                        </a:rPr>
                        <a:t>со дня вступления в силу обвинительного приговора</a:t>
                      </a:r>
                      <a:endParaRPr lang="ru-RU" sz="1600" dirty="0">
                        <a:solidFill>
                          <a:schemeClr val="bg2">
                            <a:lumMod val="1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a:t>Федеральный закон от 29.07.2017  № 281-ФЗ</a:t>
            </a:r>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21</a:t>
            </a:fld>
            <a:endParaRPr lang="ru-RU" dirty="0">
              <a:solidFill>
                <a:srgbClr val="77777A">
                  <a:lumMod val="50000"/>
                </a:srgbClr>
              </a:solidFill>
            </a:endParaRPr>
          </a:p>
        </p:txBody>
      </p:sp>
    </p:spTree>
    <p:extLst>
      <p:ext uri="{BB962C8B-B14F-4D97-AF65-F5344CB8AC3E}">
        <p14:creationId xmlns:p14="http://schemas.microsoft.com/office/powerpoint/2010/main" val="318454075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217248857"/>
              </p:ext>
            </p:extLst>
          </p:nvPr>
        </p:nvGraphicFramePr>
        <p:xfrm>
          <a:off x="879474" y="2352328"/>
          <a:ext cx="11353973" cy="4831080"/>
        </p:xfrm>
        <a:graphic>
          <a:graphicData uri="http://schemas.openxmlformats.org/drawingml/2006/table">
            <a:tbl>
              <a:tblPr firstRow="1" bandRow="1">
                <a:tableStyleId>{616DA210-FB5B-4158-B5E0-FEB733F419BA}</a:tableStyleId>
              </a:tblPr>
              <a:tblGrid>
                <a:gridCol w="1128838"/>
                <a:gridCol w="1944216"/>
                <a:gridCol w="8280919"/>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600" dirty="0" smtClean="0">
                          <a:solidFill>
                            <a:schemeClr val="bg2">
                              <a:lumMod val="10000"/>
                            </a:schemeClr>
                          </a:solidFill>
                        </a:rPr>
                        <a:t>После</a:t>
                      </a:r>
                      <a:r>
                        <a:rPr lang="ru-RU" sz="1600" baseline="0" dirty="0" smtClean="0">
                          <a:solidFill>
                            <a:schemeClr val="bg2">
                              <a:lumMod val="10000"/>
                            </a:schemeClr>
                          </a:solidFill>
                        </a:rPr>
                        <a:t> </a:t>
                      </a:r>
                      <a:r>
                        <a:rPr lang="ru-RU" sz="1600" dirty="0" smtClean="0">
                          <a:solidFill>
                            <a:schemeClr val="bg2">
                              <a:lumMod val="10000"/>
                            </a:schemeClr>
                          </a:solidFill>
                        </a:rPr>
                        <a:t>вступления в силу</a:t>
                      </a:r>
                      <a:r>
                        <a:rPr lang="ru-RU" sz="1600" baseline="0" dirty="0" smtClean="0">
                          <a:solidFill>
                            <a:schemeClr val="bg2">
                              <a:lumMod val="10000"/>
                            </a:schemeClr>
                          </a:solidFill>
                        </a:rPr>
                        <a:t> ФЗ № 281-ФЗ</a:t>
                      </a:r>
                      <a:endParaRPr lang="ru-RU" sz="1600"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Банкротство</a:t>
                      </a:r>
                      <a:endParaRPr lang="ru-RU" sz="1800" dirty="0">
                        <a:solidFill>
                          <a:schemeClr val="bg2">
                            <a:lumMod val="10000"/>
                          </a:schemeClr>
                        </a:solidFill>
                      </a:endParaRPr>
                    </a:p>
                  </a:txBody>
                  <a:tcPr>
                    <a:solidFill>
                      <a:schemeClr val="accent4">
                        <a:lumMod val="20000"/>
                        <a:lumOff val="80000"/>
                      </a:schemeClr>
                    </a:solidFill>
                  </a:tcPr>
                </a:tc>
                <a:tc rowSpan="2">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endParaRPr lang="ru-RU" sz="1400" b="0" i="0" u="none" strike="noStrike" kern="1200" baseline="0" dirty="0" smtClean="0">
                        <a:solidFill>
                          <a:schemeClr val="bg2">
                            <a:lumMod val="10000"/>
                          </a:schemeClr>
                        </a:solidFill>
                        <a:latin typeface="+mn-lt"/>
                        <a:ea typeface="+mn-ea"/>
                        <a:cs typeface="+mn-cs"/>
                      </a:endParaRPr>
                    </a:p>
                    <a:p>
                      <a:pPr algn="ctr"/>
                      <a:endParaRPr lang="ru-RU" sz="1400" b="0" i="0" u="none" strike="noStrike" kern="1200" baseline="0" dirty="0" smtClean="0">
                        <a:solidFill>
                          <a:schemeClr val="bg2">
                            <a:lumMod val="10000"/>
                          </a:schemeClr>
                        </a:solidFill>
                        <a:latin typeface="+mn-lt"/>
                        <a:ea typeface="+mn-ea"/>
                        <a:cs typeface="+mn-cs"/>
                      </a:endParaRPr>
                    </a:p>
                  </a:txBody>
                  <a:tcPr>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привлечение лица два и более раза </a:t>
                      </a:r>
                      <a:r>
                        <a:rPr lang="ru-RU" sz="1600" b="1" kern="1200" dirty="0" smtClean="0">
                          <a:solidFill>
                            <a:srgbClr val="C00000"/>
                          </a:solidFill>
                          <a:effectLst/>
                          <a:latin typeface="+mn-lt"/>
                          <a:ea typeface="+mn-ea"/>
                          <a:cs typeface="+mn-cs"/>
                        </a:rPr>
                        <a:t>в течение трех лет, предшествовавших дню назначения</a:t>
                      </a:r>
                      <a:r>
                        <a:rPr lang="ru-RU" sz="1600" kern="1200" dirty="0" smtClean="0">
                          <a:solidFill>
                            <a:schemeClr val="bg2">
                              <a:lumMod val="10000"/>
                            </a:schemeClr>
                          </a:solidFill>
                          <a:effectLst/>
                          <a:latin typeface="+mn-lt"/>
                          <a:ea typeface="+mn-ea"/>
                          <a:cs typeface="+mn-cs"/>
                        </a:rPr>
                        <a:t> (избрания) лица на должность или дню подачи в Банк России заявления о согласовании кандидатуры, в соответствии с вступившим в законную силу судебным актом </a:t>
                      </a:r>
                      <a:r>
                        <a:rPr lang="ru-RU" sz="1600" kern="1200" dirty="0" smtClean="0">
                          <a:solidFill>
                            <a:srgbClr val="C00000"/>
                          </a:solidFill>
                          <a:effectLst/>
                          <a:latin typeface="+mn-lt"/>
                          <a:ea typeface="+mn-ea"/>
                          <a:cs typeface="+mn-cs"/>
                        </a:rPr>
                        <a:t>к административной ответственности за неправомерные действия при банкротстве юридического лица, преднамеренное и (или) фиктивное банкротство юридического лица </a:t>
                      </a:r>
                      <a:r>
                        <a:rPr lang="ru-RU" sz="1600" kern="1200" dirty="0" smtClean="0">
                          <a:solidFill>
                            <a:schemeClr val="bg2">
                              <a:lumMod val="10000"/>
                            </a:schemeClr>
                          </a:solidFill>
                          <a:effectLst/>
                          <a:latin typeface="+mn-lt"/>
                          <a:ea typeface="+mn-ea"/>
                          <a:cs typeface="+mn-cs"/>
                        </a:rPr>
                        <a:t>(за исключением случаев, если такое административное правонарушение повлекло административное наказание в виде предупреждения)</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sz="1800" dirty="0">
                        <a:solidFill>
                          <a:schemeClr val="bg2">
                            <a:lumMod val="10000"/>
                          </a:schemeClr>
                        </a:solidFill>
                      </a:endParaRPr>
                    </a:p>
                  </a:txBody>
                  <a:tcPr>
                    <a:solidFill>
                      <a:schemeClr val="accent4">
                        <a:lumMod val="20000"/>
                        <a:lumOff val="80000"/>
                      </a:schemeClr>
                    </a:solidFill>
                  </a:tcPr>
                </a:tc>
                <a:tc vMerge="1">
                  <a:txBody>
                    <a:bodyPr/>
                    <a:lstStyle/>
                    <a:p>
                      <a:endParaRPr lang="ru-RU" sz="1600" dirty="0">
                        <a:solidFill>
                          <a:schemeClr val="bg2">
                            <a:lumMod val="10000"/>
                          </a:schemeClr>
                        </a:solidFill>
                      </a:endParaRPr>
                    </a:p>
                  </a:txBody>
                  <a:tcPr>
                    <a:solidFill>
                      <a:schemeClr val="accent6">
                        <a:lumMod val="20000"/>
                        <a:lumOff val="80000"/>
                      </a:schemeClr>
                    </a:solidFill>
                  </a:tcPr>
                </a:tc>
                <a:tc>
                  <a:txBody>
                    <a:bodyPr/>
                    <a:lstStyle/>
                    <a:p>
                      <a:pPr algn="just"/>
                      <a:r>
                        <a:rPr lang="ru-RU" sz="1600" kern="1200" dirty="0" smtClean="0">
                          <a:solidFill>
                            <a:srgbClr val="C00000"/>
                          </a:solidFill>
                          <a:effectLst/>
                          <a:latin typeface="+mn-lt"/>
                          <a:ea typeface="+mn-ea"/>
                          <a:cs typeface="+mn-cs"/>
                        </a:rPr>
                        <a:t>привлечение лица в соответствии с вступившим в законную силу судебным актом к уголовной ответственности за неправомерные действия при банкротстве юридического лица,</a:t>
                      </a:r>
                      <a:r>
                        <a:rPr lang="ru-RU" sz="1600" kern="1200" dirty="0" smtClean="0">
                          <a:solidFill>
                            <a:schemeClr val="bg2">
                              <a:lumMod val="10000"/>
                            </a:schemeClr>
                          </a:solidFill>
                          <a:effectLst/>
                          <a:latin typeface="+mn-lt"/>
                          <a:ea typeface="+mn-ea"/>
                          <a:cs typeface="+mn-cs"/>
                        </a:rPr>
                        <a:t> преднамеренное и (или) фиктивное банкротство юридического лица, если на день, предшествовавший дню назначения (избрания) лица на должность или дню подачи в Банк России заявления о согласовании кандидатуры, не </a:t>
                      </a:r>
                      <a:r>
                        <a:rPr lang="ru-RU" sz="1600" b="1" kern="1200" dirty="0" smtClean="0">
                          <a:solidFill>
                            <a:srgbClr val="C00000"/>
                          </a:solidFill>
                          <a:effectLst/>
                          <a:latin typeface="+mn-lt"/>
                          <a:ea typeface="+mn-ea"/>
                          <a:cs typeface="+mn-cs"/>
                        </a:rPr>
                        <a:t>истек пятилетний срок</a:t>
                      </a:r>
                      <a:r>
                        <a:rPr lang="ru-RU" sz="1600" kern="1200" dirty="0" smtClean="0">
                          <a:solidFill>
                            <a:schemeClr val="bg2">
                              <a:lumMod val="10000"/>
                            </a:schemeClr>
                          </a:solidFill>
                          <a:effectLst/>
                          <a:latin typeface="+mn-lt"/>
                          <a:ea typeface="+mn-ea"/>
                          <a:cs typeface="+mn-cs"/>
                        </a:rPr>
                        <a:t> со дня вступления в силу судебного акта</a:t>
                      </a:r>
                      <a:endParaRPr lang="ru-RU" sz="1600" dirty="0">
                        <a:solidFill>
                          <a:schemeClr val="bg2">
                            <a:lumMod val="1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22</a:t>
            </a:fld>
            <a:endParaRPr lang="ru-RU" dirty="0">
              <a:solidFill>
                <a:srgbClr val="77777A">
                  <a:lumMod val="50000"/>
                </a:srgbClr>
              </a:solidFill>
            </a:endParaRPr>
          </a:p>
        </p:txBody>
      </p:sp>
    </p:spTree>
    <p:extLst>
      <p:ext uri="{BB962C8B-B14F-4D97-AF65-F5344CB8AC3E}">
        <p14:creationId xmlns:p14="http://schemas.microsoft.com/office/powerpoint/2010/main" val="229714142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17519652"/>
              </p:ext>
            </p:extLst>
          </p:nvPr>
        </p:nvGraphicFramePr>
        <p:xfrm>
          <a:off x="879474" y="2352328"/>
          <a:ext cx="11353973" cy="4602480"/>
        </p:xfrm>
        <a:graphic>
          <a:graphicData uri="http://schemas.openxmlformats.org/drawingml/2006/table">
            <a:tbl>
              <a:tblPr firstRow="1" bandRow="1">
                <a:tableStyleId>{616DA210-FB5B-4158-B5E0-FEB733F419BA}</a:tableStyleId>
              </a:tblPr>
              <a:tblGrid>
                <a:gridCol w="1128838"/>
                <a:gridCol w="2376264"/>
                <a:gridCol w="7848871"/>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После</a:t>
                      </a:r>
                      <a:r>
                        <a:rPr lang="ru-RU" sz="1800" baseline="0" dirty="0" smtClean="0">
                          <a:solidFill>
                            <a:schemeClr val="bg2">
                              <a:lumMod val="10000"/>
                            </a:schemeClr>
                          </a:solidFill>
                        </a:rPr>
                        <a:t> </a:t>
                      </a:r>
                      <a:r>
                        <a:rPr lang="ru-RU" sz="1800" dirty="0" smtClean="0">
                          <a:solidFill>
                            <a:schemeClr val="bg2">
                              <a:lumMod val="10000"/>
                            </a:schemeClr>
                          </a:solidFill>
                        </a:rPr>
                        <a:t>вступления в силу</a:t>
                      </a:r>
                      <a:r>
                        <a:rPr lang="ru-RU" sz="1800" baseline="0" dirty="0" smtClean="0">
                          <a:solidFill>
                            <a:schemeClr val="bg2">
                              <a:lumMod val="10000"/>
                            </a:schemeClr>
                          </a:solidFill>
                        </a:rPr>
                        <a:t> ФЗ № 281-ФЗ</a:t>
                      </a:r>
                      <a:endParaRPr lang="ru-RU" sz="1800" dirty="0" smtClean="0">
                        <a:solidFill>
                          <a:schemeClr val="bg2">
                            <a:lumMod val="10000"/>
                          </a:schemeClr>
                        </a:solidFill>
                      </a:endParaRPr>
                    </a:p>
                  </a:txBody>
                  <a:tcPr>
                    <a:solidFill>
                      <a:schemeClr val="accent6">
                        <a:lumMod val="20000"/>
                        <a:lumOff val="80000"/>
                      </a:schemeClr>
                    </a:solidFill>
                  </a:tcPr>
                </a:tc>
              </a:tr>
              <a:tr h="3749040">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Субсидиарная ответственность</a:t>
                      </a:r>
                      <a:endParaRPr lang="ru-RU" sz="1800" dirty="0">
                        <a:solidFill>
                          <a:schemeClr val="bg2">
                            <a:lumMod val="10000"/>
                          </a:schemeClr>
                        </a:solidFill>
                      </a:endParaRPr>
                    </a:p>
                  </a:txBody>
                  <a:tcPr>
                    <a:solidFill>
                      <a:schemeClr val="accent4">
                        <a:lumMod val="20000"/>
                        <a:lumOff val="80000"/>
                      </a:schemeClr>
                    </a:solidFill>
                  </a:tcPr>
                </a:tc>
                <a:tc>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endParaRPr lang="ru-RU" sz="1400" b="0" i="0" u="none" strike="noStrike" kern="1200" baseline="0" dirty="0" smtClean="0">
                        <a:solidFill>
                          <a:schemeClr val="bg2">
                            <a:lumMod val="10000"/>
                          </a:schemeClr>
                        </a:solidFill>
                        <a:latin typeface="+mn-lt"/>
                        <a:ea typeface="+mn-ea"/>
                        <a:cs typeface="+mn-cs"/>
                      </a:endParaRPr>
                    </a:p>
                    <a:p>
                      <a:endParaRPr lang="ru-RU" sz="1600" dirty="0">
                        <a:solidFill>
                          <a:schemeClr val="bg2">
                            <a:lumMod val="10000"/>
                          </a:schemeClr>
                        </a:solidFill>
                      </a:endParaRPr>
                    </a:p>
                  </a:txBody>
                  <a:tcPr>
                    <a:solidFill>
                      <a:schemeClr val="accent6">
                        <a:lumMod val="20000"/>
                        <a:lumOff val="80000"/>
                      </a:schemeClr>
                    </a:solidFill>
                  </a:tcPr>
                </a:tc>
                <a:tc>
                  <a:txBody>
                    <a:bodyPr/>
                    <a:lstStyle/>
                    <a:p>
                      <a:pPr algn="just"/>
                      <a:r>
                        <a:rPr lang="ru-RU" sz="1600" kern="1200" dirty="0" smtClean="0">
                          <a:solidFill>
                            <a:srgbClr val="C00000"/>
                          </a:solidFill>
                          <a:effectLst/>
                          <a:latin typeface="+mn-lt"/>
                          <a:ea typeface="+mn-ea"/>
                          <a:cs typeface="+mn-cs"/>
                        </a:rPr>
                        <a:t>привлечение лица </a:t>
                      </a:r>
                      <a:r>
                        <a:rPr lang="ru-RU" sz="1600" kern="1200" dirty="0" smtClean="0">
                          <a:solidFill>
                            <a:schemeClr val="bg2">
                              <a:lumMod val="10000"/>
                            </a:schemeClr>
                          </a:solidFill>
                          <a:effectLst/>
                          <a:latin typeface="+mn-lt"/>
                          <a:ea typeface="+mn-ea"/>
                          <a:cs typeface="+mn-cs"/>
                        </a:rPr>
                        <a:t>в соответствии с вступившим в законную силу судебным актом </a:t>
                      </a:r>
                      <a:r>
                        <a:rPr lang="ru-RU" sz="1600" kern="1200" dirty="0" smtClean="0">
                          <a:solidFill>
                            <a:srgbClr val="C00000"/>
                          </a:solidFill>
                          <a:effectLst/>
                          <a:latin typeface="+mn-lt"/>
                          <a:ea typeface="+mn-ea"/>
                          <a:cs typeface="+mn-cs"/>
                        </a:rPr>
                        <a:t>к субсидиарной ответственности по обязательствам финансовой организации</a:t>
                      </a:r>
                      <a:r>
                        <a:rPr lang="ru-RU" sz="1600" kern="1200" dirty="0" smtClean="0">
                          <a:solidFill>
                            <a:schemeClr val="bg2">
                              <a:lumMod val="10000"/>
                            </a:schemeClr>
                          </a:solidFill>
                          <a:effectLst/>
                          <a:latin typeface="+mn-lt"/>
                          <a:ea typeface="+mn-ea"/>
                          <a:cs typeface="+mn-cs"/>
                        </a:rPr>
                        <a:t> либо к ответственности в виде взыскания убытков в пользу финансовой организации в соответствии с Федеральным </a:t>
                      </a:r>
                      <a:r>
                        <a:rPr lang="ru-RU" sz="1600" u="none" strike="noStrike" kern="1200" dirty="0" smtClean="0">
                          <a:solidFill>
                            <a:schemeClr val="bg2">
                              <a:lumMod val="10000"/>
                            </a:schemeClr>
                          </a:solidFill>
                          <a:effectLst/>
                          <a:latin typeface="+mn-lt"/>
                          <a:ea typeface="+mn-ea"/>
                          <a:cs typeface="+mn-cs"/>
                          <a:hlinkClick r:id="rId2"/>
                        </a:rPr>
                        <a:t>законом</a:t>
                      </a:r>
                      <a:r>
                        <a:rPr lang="ru-RU" sz="1600" kern="1200" dirty="0" smtClean="0">
                          <a:solidFill>
                            <a:schemeClr val="bg2">
                              <a:lumMod val="10000"/>
                            </a:schemeClr>
                          </a:solidFill>
                          <a:effectLst/>
                          <a:latin typeface="+mn-lt"/>
                          <a:ea typeface="+mn-ea"/>
                          <a:cs typeface="+mn-cs"/>
                        </a:rPr>
                        <a:t> от 26 октября 2002 года N 127-ФЗ "О несостоятельности (банкротстве)", если на день, предшествующий дню назначения (избрания) лица на должность или дню подачи в Банк России заявления о согласовании кандидатуры, не истек </a:t>
                      </a:r>
                      <a:r>
                        <a:rPr lang="ru-RU" sz="1600" b="1" kern="1200" dirty="0" smtClean="0">
                          <a:solidFill>
                            <a:srgbClr val="C00000"/>
                          </a:solidFill>
                          <a:effectLst/>
                          <a:latin typeface="+mn-lt"/>
                          <a:ea typeface="+mn-ea"/>
                          <a:cs typeface="+mn-cs"/>
                        </a:rPr>
                        <a:t>пятилетний срок </a:t>
                      </a:r>
                      <a:r>
                        <a:rPr lang="ru-RU" sz="1600" kern="1200" dirty="0" smtClean="0">
                          <a:solidFill>
                            <a:schemeClr val="bg2">
                              <a:lumMod val="10000"/>
                            </a:schemeClr>
                          </a:solidFill>
                          <a:effectLst/>
                          <a:latin typeface="+mn-lt"/>
                          <a:ea typeface="+mn-ea"/>
                          <a:cs typeface="+mn-cs"/>
                        </a:rPr>
                        <a:t>со дня вступления в законную силу судебного акта</a:t>
                      </a:r>
                      <a:endParaRPr lang="ru-RU" sz="1600" dirty="0">
                        <a:solidFill>
                          <a:schemeClr val="bg2">
                            <a:lumMod val="10000"/>
                          </a:schemeClr>
                        </a:solidFill>
                      </a:endParaRPr>
                    </a:p>
                  </a:txBody>
                  <a:tcPr>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23</a:t>
            </a:fld>
            <a:endParaRPr lang="ru-RU" dirty="0">
              <a:solidFill>
                <a:srgbClr val="77777A">
                  <a:lumMod val="50000"/>
                </a:srgbClr>
              </a:solidFill>
            </a:endParaRPr>
          </a:p>
        </p:txBody>
      </p:sp>
    </p:spTree>
    <p:extLst>
      <p:ext uri="{BB962C8B-B14F-4D97-AF65-F5344CB8AC3E}">
        <p14:creationId xmlns:p14="http://schemas.microsoft.com/office/powerpoint/2010/main" val="310924969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638396860"/>
              </p:ext>
            </p:extLst>
          </p:nvPr>
        </p:nvGraphicFramePr>
        <p:xfrm>
          <a:off x="879474" y="2352328"/>
          <a:ext cx="11353973" cy="4602480"/>
        </p:xfrm>
        <a:graphic>
          <a:graphicData uri="http://schemas.openxmlformats.org/drawingml/2006/table">
            <a:tbl>
              <a:tblPr firstRow="1" bandRow="1">
                <a:tableStyleId>{616DA210-FB5B-4158-B5E0-FEB733F419BA}</a:tableStyleId>
              </a:tblPr>
              <a:tblGrid>
                <a:gridCol w="1128838"/>
                <a:gridCol w="3240360"/>
                <a:gridCol w="6984775"/>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После</a:t>
                      </a:r>
                      <a:r>
                        <a:rPr lang="ru-RU" sz="1800" baseline="0" dirty="0" smtClean="0">
                          <a:solidFill>
                            <a:schemeClr val="bg2">
                              <a:lumMod val="10000"/>
                            </a:schemeClr>
                          </a:solidFill>
                        </a:rPr>
                        <a:t> </a:t>
                      </a:r>
                      <a:r>
                        <a:rPr lang="ru-RU" sz="1800" dirty="0" smtClean="0">
                          <a:solidFill>
                            <a:schemeClr val="bg2">
                              <a:lumMod val="10000"/>
                            </a:schemeClr>
                          </a:solidFill>
                        </a:rPr>
                        <a:t>вступления в силу</a:t>
                      </a:r>
                      <a:r>
                        <a:rPr lang="ru-RU" sz="1800" baseline="0" dirty="0" smtClean="0">
                          <a:solidFill>
                            <a:schemeClr val="bg2">
                              <a:lumMod val="10000"/>
                            </a:schemeClr>
                          </a:solidFill>
                        </a:rPr>
                        <a:t> ФЗ № 281-ФЗ</a:t>
                      </a:r>
                      <a:endParaRPr lang="ru-RU" sz="1800" dirty="0" smtClean="0">
                        <a:solidFill>
                          <a:schemeClr val="bg2">
                            <a:lumMod val="10000"/>
                          </a:schemeClr>
                        </a:solidFill>
                      </a:endParaRPr>
                    </a:p>
                  </a:txBody>
                  <a:tcPr>
                    <a:solidFill>
                      <a:schemeClr val="accent6">
                        <a:lumMod val="20000"/>
                        <a:lumOff val="80000"/>
                      </a:schemeClr>
                    </a:solidFill>
                  </a:tcPr>
                </a:tc>
              </a:tr>
              <a:tr h="3749040">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Виновность</a:t>
                      </a:r>
                      <a:r>
                        <a:rPr lang="ru-RU" sz="1800" baseline="0" dirty="0" smtClean="0">
                          <a:solidFill>
                            <a:schemeClr val="bg2">
                              <a:lumMod val="10000"/>
                            </a:schemeClr>
                          </a:solidFill>
                        </a:rPr>
                        <a:t> в причинении убытков</a:t>
                      </a:r>
                      <a:endParaRPr lang="ru-RU" sz="1800"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признание судом в </a:t>
                      </a:r>
                      <a:r>
                        <a:rPr lang="ru-RU" sz="1600" b="1" kern="1200" dirty="0" smtClean="0">
                          <a:solidFill>
                            <a:srgbClr val="C00000"/>
                          </a:solidFill>
                          <a:effectLst/>
                          <a:latin typeface="+mn-lt"/>
                          <a:ea typeface="+mn-ea"/>
                          <a:cs typeface="+mn-cs"/>
                        </a:rPr>
                        <a:t>течение пяти лет</a:t>
                      </a:r>
                      <a:r>
                        <a:rPr lang="ru-RU" sz="1600" kern="1200" dirty="0" smtClean="0">
                          <a:solidFill>
                            <a:schemeClr val="bg2">
                              <a:lumMod val="10000"/>
                            </a:schemeClr>
                          </a:solidFill>
                          <a:effectLst/>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a:t>
                      </a:r>
                      <a:r>
                        <a:rPr lang="ru-RU" sz="1600" kern="1200" dirty="0" smtClean="0">
                          <a:solidFill>
                            <a:srgbClr val="C00000"/>
                          </a:solidFill>
                          <a:effectLst/>
                          <a:latin typeface="+mn-lt"/>
                          <a:ea typeface="+mn-ea"/>
                          <a:cs typeface="+mn-cs"/>
                        </a:rPr>
                        <a:t>, лица виновным в причинении убытков какому-либо юридическому лицу при исполнении им обязанностей члена совета директоров (наблюдательного совета), единоличного исполнительного органа, его заместителя, члена коллегиального исполнительного органа, главного бухгалтера или заместителя главного бухгалтера юридического лица</a:t>
                      </a:r>
                      <a:r>
                        <a:rPr lang="ru-RU" sz="1600" kern="1200" dirty="0" smtClean="0">
                          <a:solidFill>
                            <a:schemeClr val="bg2">
                              <a:lumMod val="10000"/>
                            </a:schemeClr>
                          </a:solidFill>
                          <a:effectLst/>
                          <a:latin typeface="+mn-lt"/>
                          <a:ea typeface="+mn-ea"/>
                          <a:cs typeface="+mn-cs"/>
                        </a:rPr>
                        <a:t>, руководителя или главного бухгалтера филиала юридического лица, включая временное исполнение обязанностей по указанным должностям, либо при осуществлении полномочий учредителя (участника) юридического лица</a:t>
                      </a:r>
                      <a:endParaRPr lang="ru-RU" sz="1600" dirty="0">
                        <a:solidFill>
                          <a:schemeClr val="bg2">
                            <a:lumMod val="10000"/>
                          </a:schemeClr>
                        </a:solidFill>
                      </a:endParaRPr>
                    </a:p>
                  </a:txBody>
                  <a:tcPr>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24</a:t>
            </a:fld>
            <a:endParaRPr lang="ru-RU" dirty="0">
              <a:solidFill>
                <a:srgbClr val="77777A">
                  <a:lumMod val="50000"/>
                </a:srgbClr>
              </a:solidFill>
            </a:endParaRPr>
          </a:p>
        </p:txBody>
      </p:sp>
    </p:spTree>
    <p:extLst>
      <p:ext uri="{BB962C8B-B14F-4D97-AF65-F5344CB8AC3E}">
        <p14:creationId xmlns:p14="http://schemas.microsoft.com/office/powerpoint/2010/main" val="299780890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74497463"/>
              </p:ext>
            </p:extLst>
          </p:nvPr>
        </p:nvGraphicFramePr>
        <p:xfrm>
          <a:off x="879474" y="2352328"/>
          <a:ext cx="11353973" cy="4495800"/>
        </p:xfrm>
        <a:graphic>
          <a:graphicData uri="http://schemas.openxmlformats.org/drawingml/2006/table">
            <a:tbl>
              <a:tblPr firstRow="1" bandRow="1">
                <a:tableStyleId>{616DA210-FB5B-4158-B5E0-FEB733F419BA}</a:tableStyleId>
              </a:tblPr>
              <a:tblGrid>
                <a:gridCol w="1128838"/>
                <a:gridCol w="2088232"/>
                <a:gridCol w="8136903"/>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809257">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800" dirty="0" smtClean="0">
                          <a:solidFill>
                            <a:schemeClr val="bg2">
                              <a:lumMod val="10000"/>
                            </a:schemeClr>
                          </a:solidFill>
                        </a:rPr>
                        <a:t>Банкротство</a:t>
                      </a:r>
                      <a:endParaRPr lang="ru-RU" sz="18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endParaRPr lang="ru-RU" sz="1400" b="0" i="0" u="none" strike="noStrike" kern="1200" baseline="0" dirty="0" smtClean="0">
                        <a:solidFill>
                          <a:schemeClr val="bg2">
                            <a:lumMod val="10000"/>
                          </a:schemeClr>
                        </a:solidFill>
                        <a:latin typeface="+mn-lt"/>
                        <a:ea typeface="+mn-ea"/>
                        <a:cs typeface="+mn-cs"/>
                      </a:endParaRPr>
                    </a:p>
                    <a:p>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наличие установленного Банком России </a:t>
                      </a:r>
                      <a:r>
                        <a:rPr lang="ru-RU" sz="1600" kern="1200" dirty="0" smtClean="0">
                          <a:solidFill>
                            <a:srgbClr val="C00000"/>
                          </a:solidFill>
                          <a:effectLst/>
                          <a:latin typeface="+mn-lt"/>
                          <a:ea typeface="+mn-ea"/>
                          <a:cs typeface="+mn-cs"/>
                        </a:rPr>
                        <a:t>факта неисполнения лицом, </a:t>
                      </a:r>
                      <a:r>
                        <a:rPr lang="ru-RU" sz="1600" kern="1200" dirty="0" smtClean="0">
                          <a:solidFill>
                            <a:schemeClr val="bg2">
                              <a:lumMod val="10000"/>
                            </a:schemeClr>
                          </a:solidFill>
                          <a:effectLst/>
                          <a:latin typeface="+mn-lt"/>
                          <a:ea typeface="+mn-ea"/>
                          <a:cs typeface="+mn-cs"/>
                        </a:rPr>
                        <a:t>осуществлявшим функции единоличного исполнительного органа, его заместителя, члена совета директоров (наблюдательного совета) или члена коллегиального исполнительного органа либо являвшимся учредителем (акционером, участником) кредитной организации или </a:t>
                      </a:r>
                      <a:r>
                        <a:rPr lang="ru-RU" sz="1600" kern="1200" dirty="0" err="1" smtClean="0">
                          <a:solidFill>
                            <a:schemeClr val="bg2">
                              <a:lumMod val="10000"/>
                            </a:schemeClr>
                          </a:solidFill>
                          <a:effectLst/>
                          <a:latin typeface="+mn-lt"/>
                          <a:ea typeface="+mn-ea"/>
                          <a:cs typeface="+mn-cs"/>
                        </a:rPr>
                        <a:t>некредитной</a:t>
                      </a:r>
                      <a:r>
                        <a:rPr lang="ru-RU" sz="1600" kern="1200" dirty="0" smtClean="0">
                          <a:solidFill>
                            <a:schemeClr val="bg2">
                              <a:lumMod val="10000"/>
                            </a:schemeClr>
                          </a:solidFill>
                          <a:effectLst/>
                          <a:latin typeface="+mn-lt"/>
                          <a:ea typeface="+mn-ea"/>
                          <a:cs typeface="+mn-cs"/>
                        </a:rPr>
                        <a:t> финансовой организации (далее при совместном упоминании - финансовая организация), </a:t>
                      </a:r>
                      <a:r>
                        <a:rPr lang="ru-RU" sz="1600" kern="1200" dirty="0" smtClean="0">
                          <a:solidFill>
                            <a:srgbClr val="C00000"/>
                          </a:solidFill>
                          <a:effectLst/>
                          <a:latin typeface="+mn-lt"/>
                          <a:ea typeface="+mn-ea"/>
                          <a:cs typeface="+mn-cs"/>
                        </a:rPr>
                        <a:t>обязанностей, возложенных на него Федеральным  законом от 26 октября 2002 года N 127-ФЗ "О несостоятельности (банкротстве</a:t>
                      </a:r>
                      <a:r>
                        <a:rPr lang="ru-RU" sz="1600" kern="1200" dirty="0" smtClean="0">
                          <a:solidFill>
                            <a:schemeClr val="bg2">
                              <a:lumMod val="10000"/>
                            </a:schemeClr>
                          </a:solidFill>
                          <a:effectLst/>
                          <a:latin typeface="+mn-lt"/>
                          <a:ea typeface="+mn-ea"/>
                          <a:cs typeface="+mn-cs"/>
                        </a:rPr>
                        <a:t>)", при возникновении оснований для осуществления мер по предупреждению банкротства финансовой организации и (или) при возникновении признаков несостоятельности (банкротства) финансовой организации </a:t>
                      </a:r>
                      <a:r>
                        <a:rPr lang="ru-RU" sz="1600" b="1" kern="1200" dirty="0" smtClean="0">
                          <a:solidFill>
                            <a:srgbClr val="C00000"/>
                          </a:solidFill>
                          <a:effectLst/>
                          <a:latin typeface="+mn-lt"/>
                          <a:ea typeface="+mn-ea"/>
                          <a:cs typeface="+mn-cs"/>
                        </a:rPr>
                        <a:t>в течение пяти лет, </a:t>
                      </a:r>
                      <a:r>
                        <a:rPr lang="ru-RU" sz="1600" kern="1200" dirty="0" smtClean="0">
                          <a:solidFill>
                            <a:schemeClr val="bg2">
                              <a:lumMod val="10000"/>
                            </a:schemeClr>
                          </a:solidFill>
                          <a:effectLst/>
                          <a:latin typeface="+mn-lt"/>
                          <a:ea typeface="+mn-ea"/>
                          <a:cs typeface="+mn-cs"/>
                        </a:rPr>
                        <a:t>предшествовавших дню назначения (избрания) лица на должность или дню подачи в Банк России заявления о согласовании кандидатуры</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25</a:t>
            </a:fld>
            <a:endParaRPr lang="ru-RU" dirty="0">
              <a:solidFill>
                <a:srgbClr val="77777A">
                  <a:lumMod val="50000"/>
                </a:srgbClr>
              </a:solidFill>
            </a:endParaRPr>
          </a:p>
        </p:txBody>
      </p:sp>
    </p:spTree>
    <p:extLst>
      <p:ext uri="{BB962C8B-B14F-4D97-AF65-F5344CB8AC3E}">
        <p14:creationId xmlns:p14="http://schemas.microsoft.com/office/powerpoint/2010/main" val="21322530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004194147"/>
              </p:ext>
            </p:extLst>
          </p:nvPr>
        </p:nvGraphicFramePr>
        <p:xfrm>
          <a:off x="879474" y="2352328"/>
          <a:ext cx="11353973" cy="3555303"/>
        </p:xfrm>
        <a:graphic>
          <a:graphicData uri="http://schemas.openxmlformats.org/drawingml/2006/table">
            <a:tbl>
              <a:tblPr firstRow="1" bandRow="1">
                <a:tableStyleId>{616DA210-FB5B-4158-B5E0-FEB733F419BA}</a:tableStyleId>
              </a:tblPr>
              <a:tblGrid>
                <a:gridCol w="1128838"/>
                <a:gridCol w="2736304"/>
                <a:gridCol w="7488831"/>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2701863">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dirty="0" smtClean="0">
                          <a:solidFill>
                            <a:schemeClr val="bg2">
                              <a:lumMod val="10000"/>
                            </a:schemeClr>
                          </a:solidFill>
                        </a:rPr>
                        <a:t>Право давать указания </a:t>
                      </a:r>
                      <a:r>
                        <a:rPr lang="ru-RU" sz="1600" baseline="0" dirty="0" smtClean="0">
                          <a:solidFill>
                            <a:schemeClr val="bg2">
                              <a:lumMod val="10000"/>
                            </a:schemeClr>
                          </a:solidFill>
                        </a:rPr>
                        <a:t> (</a:t>
                      </a:r>
                      <a:r>
                        <a:rPr lang="ru-RU" sz="1600" dirty="0" smtClean="0">
                          <a:solidFill>
                            <a:schemeClr val="bg2">
                              <a:lumMod val="10000"/>
                            </a:schemeClr>
                          </a:solidFill>
                        </a:rPr>
                        <a:t>отзыв и банкротство)</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endParaRPr lang="ru-RU" sz="1400" b="0" i="0" u="none" strike="noStrike" kern="1200" baseline="0" dirty="0" smtClean="0">
                        <a:solidFill>
                          <a:schemeClr val="bg2">
                            <a:lumMod val="10000"/>
                          </a:schemeClr>
                        </a:solidFill>
                        <a:latin typeface="+mn-lt"/>
                        <a:ea typeface="+mn-ea"/>
                        <a:cs typeface="+mn-cs"/>
                      </a:endParaRPr>
                    </a:p>
                    <a:p>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наличие у </a:t>
                      </a:r>
                      <a:r>
                        <a:rPr lang="ru-RU" sz="1600" b="1" kern="1200" dirty="0" smtClean="0">
                          <a:solidFill>
                            <a:srgbClr val="C00000"/>
                          </a:solidFill>
                          <a:effectLst/>
                          <a:latin typeface="+mn-lt"/>
                          <a:ea typeface="+mn-ea"/>
                          <a:cs typeface="+mn-cs"/>
                        </a:rPr>
                        <a:t>лица в течение пяти лет</a:t>
                      </a:r>
                      <a:r>
                        <a:rPr lang="ru-RU" sz="1600" kern="1200" dirty="0" smtClean="0">
                          <a:solidFill>
                            <a:schemeClr val="bg2">
                              <a:lumMod val="10000"/>
                            </a:schemeClr>
                          </a:solidFill>
                          <a:effectLst/>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 </a:t>
                      </a:r>
                      <a:r>
                        <a:rPr lang="ru-RU" sz="1600" kern="1200" dirty="0" smtClean="0">
                          <a:solidFill>
                            <a:srgbClr val="C00000"/>
                          </a:solidFill>
                          <a:effectLst/>
                          <a:latin typeface="+mn-lt"/>
                          <a:ea typeface="+mn-ea"/>
                          <a:cs typeface="+mn-cs"/>
                        </a:rPr>
                        <a:t>права давать обязательные указания </a:t>
                      </a:r>
                      <a:r>
                        <a:rPr lang="ru-RU" sz="1600" kern="1200" dirty="0" smtClean="0">
                          <a:solidFill>
                            <a:schemeClr val="bg2">
                              <a:lumMod val="10000"/>
                            </a:schemeClr>
                          </a:solidFill>
                          <a:effectLst/>
                          <a:latin typeface="+mn-lt"/>
                          <a:ea typeface="+mn-ea"/>
                          <a:cs typeface="+mn-cs"/>
                        </a:rPr>
                        <a:t>или возможности иным образом определять действия финансовой организации (независимо от срока, в течение которого лицо обладало такими правом или возможностью), </a:t>
                      </a:r>
                      <a:r>
                        <a:rPr lang="ru-RU" sz="1600" kern="1200" dirty="0" smtClean="0">
                          <a:solidFill>
                            <a:srgbClr val="C00000"/>
                          </a:solidFill>
                          <a:effectLst/>
                          <a:latin typeface="+mn-lt"/>
                          <a:ea typeface="+mn-ea"/>
                          <a:cs typeface="+mn-cs"/>
                        </a:rPr>
                        <a:t>которая была признана арбитражным судом банкротом </a:t>
                      </a:r>
                      <a:r>
                        <a:rPr lang="ru-RU" sz="1600" kern="1200" dirty="0" smtClean="0">
                          <a:solidFill>
                            <a:schemeClr val="bg2">
                              <a:lumMod val="10000"/>
                            </a:schemeClr>
                          </a:solidFill>
                          <a:effectLst/>
                          <a:latin typeface="+mn-lt"/>
                          <a:ea typeface="+mn-ea"/>
                          <a:cs typeface="+mn-cs"/>
                        </a:rPr>
                        <a:t>(за исключением случая, если лицо представило в Банк России </a:t>
                      </a:r>
                      <a:r>
                        <a:rPr lang="ru-RU" sz="1600" kern="1200" dirty="0" smtClean="0">
                          <a:solidFill>
                            <a:srgbClr val="C00000"/>
                          </a:solidFill>
                          <a:effectLst/>
                          <a:latin typeface="+mn-lt"/>
                          <a:ea typeface="+mn-ea"/>
                          <a:cs typeface="+mn-cs"/>
                        </a:rPr>
                        <a:t>доказательства непричастности </a:t>
                      </a:r>
                      <a:r>
                        <a:rPr lang="ru-RU" sz="1600" kern="1200" dirty="0" smtClean="0">
                          <a:solidFill>
                            <a:schemeClr val="bg2">
                              <a:lumMod val="10000"/>
                            </a:schemeClr>
                          </a:solidFill>
                          <a:effectLst/>
                          <a:latin typeface="+mn-lt"/>
                          <a:ea typeface="+mn-ea"/>
                          <a:cs typeface="+mn-cs"/>
                        </a:rPr>
                        <a:t>к принятию решения или совершению действий (бездействию), которые привели к признанию финансовой организации арбитражным судом банкротом)</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26</a:t>
            </a:fld>
            <a:endParaRPr lang="ru-RU" dirty="0">
              <a:solidFill>
                <a:srgbClr val="77777A">
                  <a:lumMod val="50000"/>
                </a:srgbClr>
              </a:solidFill>
            </a:endParaRPr>
          </a:p>
        </p:txBody>
      </p:sp>
    </p:spTree>
    <p:extLst>
      <p:ext uri="{BB962C8B-B14F-4D97-AF65-F5344CB8AC3E}">
        <p14:creationId xmlns:p14="http://schemas.microsoft.com/office/powerpoint/2010/main" val="297858050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025336961"/>
              </p:ext>
            </p:extLst>
          </p:nvPr>
        </p:nvGraphicFramePr>
        <p:xfrm>
          <a:off x="879474" y="2352328"/>
          <a:ext cx="11353973" cy="6553200"/>
        </p:xfrm>
        <a:graphic>
          <a:graphicData uri="http://schemas.openxmlformats.org/drawingml/2006/table">
            <a:tbl>
              <a:tblPr firstRow="1" bandRow="1">
                <a:tableStyleId>{616DA210-FB5B-4158-B5E0-FEB733F419BA}</a:tableStyleId>
              </a:tblPr>
              <a:tblGrid>
                <a:gridCol w="1416870"/>
                <a:gridCol w="3240360"/>
                <a:gridCol w="6696743"/>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2701863">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400" b="1" dirty="0" smtClean="0">
                          <a:solidFill>
                            <a:schemeClr val="bg2">
                              <a:lumMod val="10000"/>
                            </a:schemeClr>
                          </a:solidFill>
                        </a:rPr>
                        <a:t>Право давать указания </a:t>
                      </a:r>
                      <a:r>
                        <a:rPr lang="ru-RU" sz="1400" b="1" baseline="0" dirty="0" smtClean="0">
                          <a:solidFill>
                            <a:schemeClr val="bg2">
                              <a:lumMod val="10000"/>
                            </a:schemeClr>
                          </a:solidFill>
                        </a:rPr>
                        <a:t> (</a:t>
                      </a:r>
                      <a:r>
                        <a:rPr lang="ru-RU" sz="1400" b="1" dirty="0" smtClean="0">
                          <a:solidFill>
                            <a:schemeClr val="bg2">
                              <a:lumMod val="10000"/>
                            </a:schemeClr>
                          </a:solidFill>
                        </a:rPr>
                        <a:t>отзыв и банкротство)</a:t>
                      </a:r>
                      <a:endParaRPr lang="ru-RU" sz="14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ru-RU" sz="16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r>
                        <a:rPr lang="ru-RU" sz="1600" kern="1200" dirty="0" smtClean="0">
                          <a:solidFill>
                            <a:schemeClr val="bg2">
                              <a:lumMod val="10000"/>
                            </a:schemeClr>
                          </a:solidFill>
                          <a:effectLst/>
                          <a:latin typeface="+mn-lt"/>
                          <a:ea typeface="+mn-ea"/>
                          <a:cs typeface="+mn-cs"/>
                        </a:rPr>
                        <a:t>наличие у лица </a:t>
                      </a:r>
                      <a:r>
                        <a:rPr lang="ru-RU" sz="1600" b="1" kern="1200" dirty="0" smtClean="0">
                          <a:solidFill>
                            <a:srgbClr val="C00000"/>
                          </a:solidFill>
                          <a:effectLst/>
                          <a:latin typeface="+mn-lt"/>
                          <a:ea typeface="+mn-ea"/>
                          <a:cs typeface="+mn-cs"/>
                        </a:rPr>
                        <a:t>в течение пяти лет</a:t>
                      </a:r>
                      <a:r>
                        <a:rPr lang="ru-RU" sz="1600" kern="1200" dirty="0" smtClean="0">
                          <a:solidFill>
                            <a:schemeClr val="bg2">
                              <a:lumMod val="10000"/>
                            </a:schemeClr>
                          </a:solidFill>
                          <a:effectLst/>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 </a:t>
                      </a:r>
                      <a:r>
                        <a:rPr lang="ru-RU" sz="1600" kern="1200" dirty="0" smtClean="0">
                          <a:solidFill>
                            <a:srgbClr val="C00000"/>
                          </a:solidFill>
                          <a:effectLst/>
                          <a:latin typeface="+mn-lt"/>
                          <a:ea typeface="+mn-ea"/>
                          <a:cs typeface="+mn-cs"/>
                        </a:rPr>
                        <a:t>права давать обязательные указания</a:t>
                      </a:r>
                      <a:r>
                        <a:rPr lang="ru-RU" sz="1600" kern="1200" dirty="0" smtClean="0">
                          <a:solidFill>
                            <a:schemeClr val="bg2">
                              <a:lumMod val="10000"/>
                            </a:schemeClr>
                          </a:solidFill>
                          <a:effectLst/>
                          <a:latin typeface="+mn-lt"/>
                          <a:ea typeface="+mn-ea"/>
                          <a:cs typeface="+mn-cs"/>
                        </a:rPr>
                        <a:t> или возможности иным образом определять действия (независимо от срока, в течение которого лицо обладало такими правом или возможностью) </a:t>
                      </a:r>
                      <a:r>
                        <a:rPr lang="ru-RU" sz="1600" kern="1200" dirty="0" smtClean="0">
                          <a:solidFill>
                            <a:srgbClr val="C00000"/>
                          </a:solidFill>
                          <a:effectLst/>
                          <a:latin typeface="+mn-lt"/>
                          <a:ea typeface="+mn-ea"/>
                          <a:cs typeface="+mn-cs"/>
                        </a:rPr>
                        <a:t>кредитной организации</a:t>
                      </a:r>
                      <a:r>
                        <a:rPr lang="ru-RU" sz="1600" kern="1200" dirty="0" smtClean="0">
                          <a:solidFill>
                            <a:schemeClr val="bg2">
                              <a:lumMod val="10000"/>
                            </a:schemeClr>
                          </a:solidFill>
                          <a:effectLst/>
                          <a:latin typeface="+mn-lt"/>
                          <a:ea typeface="+mn-ea"/>
                          <a:cs typeface="+mn-cs"/>
                        </a:rPr>
                        <a:t>, у которой лицензия на осуществление банковских операций была отозвана по основаниям, предусмотренным </a:t>
                      </a:r>
                      <a:r>
                        <a:rPr lang="ru-RU" sz="1600" u="none" strike="noStrike" kern="1200" dirty="0" smtClean="0">
                          <a:solidFill>
                            <a:schemeClr val="bg2">
                              <a:lumMod val="10000"/>
                            </a:schemeClr>
                          </a:solidFill>
                          <a:effectLst/>
                          <a:latin typeface="+mn-lt"/>
                          <a:ea typeface="+mn-ea"/>
                          <a:cs typeface="+mn-cs"/>
                          <a:hlinkClick r:id="rId2"/>
                        </a:rPr>
                        <a:t>пунктами 1</a:t>
                      </a:r>
                      <a:r>
                        <a:rPr lang="ru-RU" sz="1600" kern="1200" dirty="0" smtClean="0">
                          <a:solidFill>
                            <a:schemeClr val="bg2">
                              <a:lumMod val="10000"/>
                            </a:schemeClr>
                          </a:solidFill>
                          <a:effectLst/>
                          <a:latin typeface="+mn-lt"/>
                          <a:ea typeface="+mn-ea"/>
                          <a:cs typeface="+mn-cs"/>
                        </a:rPr>
                        <a:t>, </a:t>
                      </a:r>
                      <a:r>
                        <a:rPr lang="ru-RU" sz="1600" u="none" strike="noStrike" kern="1200" dirty="0" smtClean="0">
                          <a:solidFill>
                            <a:schemeClr val="bg2">
                              <a:lumMod val="10000"/>
                            </a:schemeClr>
                          </a:solidFill>
                          <a:effectLst/>
                          <a:latin typeface="+mn-lt"/>
                          <a:ea typeface="+mn-ea"/>
                          <a:cs typeface="+mn-cs"/>
                          <a:hlinkClick r:id="rId3"/>
                        </a:rPr>
                        <a:t>2</a:t>
                      </a:r>
                      <a:r>
                        <a:rPr lang="ru-RU" sz="1600" kern="1200" dirty="0" smtClean="0">
                          <a:solidFill>
                            <a:schemeClr val="bg2">
                              <a:lumMod val="10000"/>
                            </a:schemeClr>
                          </a:solidFill>
                          <a:effectLst/>
                          <a:latin typeface="+mn-lt"/>
                          <a:ea typeface="+mn-ea"/>
                          <a:cs typeface="+mn-cs"/>
                        </a:rPr>
                        <a:t>, </a:t>
                      </a:r>
                      <a:r>
                        <a:rPr lang="ru-RU" sz="1600" u="none" strike="noStrike" kern="1200" dirty="0" smtClean="0">
                          <a:solidFill>
                            <a:schemeClr val="bg2">
                              <a:lumMod val="10000"/>
                            </a:schemeClr>
                          </a:solidFill>
                          <a:effectLst/>
                          <a:latin typeface="+mn-lt"/>
                          <a:ea typeface="+mn-ea"/>
                          <a:cs typeface="+mn-cs"/>
                          <a:hlinkClick r:id="rId4"/>
                        </a:rPr>
                        <a:t>4 части второй статьи 20</a:t>
                      </a:r>
                      <a:r>
                        <a:rPr lang="ru-RU" sz="1600" kern="1200" dirty="0" smtClean="0">
                          <a:solidFill>
                            <a:schemeClr val="bg2">
                              <a:lumMod val="10000"/>
                            </a:schemeClr>
                          </a:solidFill>
                          <a:effectLst/>
                          <a:latin typeface="+mn-lt"/>
                          <a:ea typeface="+mn-ea"/>
                          <a:cs typeface="+mn-cs"/>
                        </a:rPr>
                        <a:t> Федерального закона "О банках и банковской деятельности", или </a:t>
                      </a:r>
                      <a:r>
                        <a:rPr lang="ru-RU" sz="1600" kern="1200" dirty="0" err="1" smtClean="0">
                          <a:solidFill>
                            <a:schemeClr val="bg2">
                              <a:lumMod val="10000"/>
                            </a:schemeClr>
                          </a:solidFill>
                          <a:effectLst/>
                          <a:latin typeface="+mn-lt"/>
                          <a:ea typeface="+mn-ea"/>
                          <a:cs typeface="+mn-cs"/>
                        </a:rPr>
                        <a:t>некредитной</a:t>
                      </a:r>
                      <a:r>
                        <a:rPr lang="ru-RU" sz="1600" kern="1200" dirty="0" smtClean="0">
                          <a:solidFill>
                            <a:schemeClr val="bg2">
                              <a:lumMod val="10000"/>
                            </a:schemeClr>
                          </a:solidFill>
                          <a:effectLst/>
                          <a:latin typeface="+mn-lt"/>
                          <a:ea typeface="+mn-ea"/>
                          <a:cs typeface="+mn-cs"/>
                        </a:rPr>
                        <a:t> финансовой организации, у </a:t>
                      </a:r>
                      <a:r>
                        <a:rPr lang="ru-RU" sz="1600" kern="1200" dirty="0" smtClean="0">
                          <a:solidFill>
                            <a:srgbClr val="C00000"/>
                          </a:solidFill>
                          <a:effectLst/>
                          <a:latin typeface="+mn-lt"/>
                          <a:ea typeface="+mn-ea"/>
                          <a:cs typeface="+mn-cs"/>
                        </a:rPr>
                        <a:t>которой лицензия была отозвана (аннулирована) за нарушение ею законодательства Российской Федерации </a:t>
                      </a:r>
                      <a:r>
                        <a:rPr lang="ru-RU" sz="1600" kern="1200" dirty="0" smtClean="0">
                          <a:solidFill>
                            <a:schemeClr val="bg2">
                              <a:lumMod val="10000"/>
                            </a:schemeClr>
                          </a:solidFill>
                          <a:effectLst/>
                          <a:latin typeface="+mn-lt"/>
                          <a:ea typeface="+mn-ea"/>
                          <a:cs typeface="+mn-cs"/>
                        </a:rPr>
                        <a:t>либо которая была исключена из соответствующего реестра за нарушение ею законодательства Российской Федерации, если факт наличия у лица таких права или возможности </a:t>
                      </a:r>
                      <a:r>
                        <a:rPr lang="ru-RU" sz="1600" b="1" kern="1200" dirty="0" smtClean="0">
                          <a:solidFill>
                            <a:srgbClr val="C00000"/>
                          </a:solidFill>
                          <a:effectLst/>
                          <a:latin typeface="+mn-lt"/>
                          <a:ea typeface="+mn-ea"/>
                          <a:cs typeface="+mn-cs"/>
                        </a:rPr>
                        <a:t>имел место в течение двенадцати месяцев</a:t>
                      </a:r>
                      <a:r>
                        <a:rPr lang="ru-RU" sz="1600" kern="1200" dirty="0" smtClean="0">
                          <a:solidFill>
                            <a:schemeClr val="bg2">
                              <a:lumMod val="10000"/>
                            </a:schemeClr>
                          </a:solidFill>
                          <a:effectLst/>
                          <a:latin typeface="+mn-lt"/>
                          <a:ea typeface="+mn-ea"/>
                          <a:cs typeface="+mn-cs"/>
                        </a:rPr>
                        <a:t>, предшествовавших дню отзыва (аннулирования) лицензии (дню исключения финансовой организации из соответствующего реестра), за исключением лиц, представивших доказательства непричастности к принятию решения или совершению действий (бездействию), которые привели к указанным отзыву (аннулированию) лицензии или исключению из соответствующего реестра. </a:t>
                      </a:r>
                    </a:p>
                    <a:p>
                      <a:pPr marL="0" marR="0" indent="0" algn="just" defTabSz="1221664" rtl="0" eaLnBrk="1" fontAlgn="auto" latinLnBrk="0" hangingPunct="1">
                        <a:lnSpc>
                          <a:spcPct val="100000"/>
                        </a:lnSpc>
                        <a:spcBef>
                          <a:spcPts val="0"/>
                        </a:spcBef>
                        <a:spcAft>
                          <a:spcPts val="0"/>
                        </a:spcAft>
                        <a:buClrTx/>
                        <a:buSzTx/>
                        <a:buFontTx/>
                        <a:buNone/>
                        <a:tabLst/>
                        <a:defRPr/>
                      </a:pPr>
                      <a:endParaRPr lang="ru-RU" sz="1600" kern="1200" dirty="0" smtClean="0">
                        <a:solidFill>
                          <a:schemeClr val="bg2">
                            <a:lumMod val="10000"/>
                          </a:schemeClr>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27</a:t>
            </a:fld>
            <a:endParaRPr lang="ru-RU" dirty="0">
              <a:solidFill>
                <a:srgbClr val="77777A">
                  <a:lumMod val="50000"/>
                </a:srgbClr>
              </a:solidFill>
            </a:endParaRPr>
          </a:p>
        </p:txBody>
      </p:sp>
    </p:spTree>
    <p:extLst>
      <p:ext uri="{BB962C8B-B14F-4D97-AF65-F5344CB8AC3E}">
        <p14:creationId xmlns:p14="http://schemas.microsoft.com/office/powerpoint/2010/main" val="343516927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275581342"/>
              </p:ext>
            </p:extLst>
          </p:nvPr>
        </p:nvGraphicFramePr>
        <p:xfrm>
          <a:off x="879474" y="2822416"/>
          <a:ext cx="11353973" cy="5044440"/>
        </p:xfrm>
        <a:graphic>
          <a:graphicData uri="http://schemas.openxmlformats.org/drawingml/2006/table">
            <a:tbl>
              <a:tblPr firstRow="1" bandRow="1">
                <a:tableStyleId>{616DA210-FB5B-4158-B5E0-FEB733F419BA}</a:tableStyleId>
              </a:tblPr>
              <a:tblGrid>
                <a:gridCol w="11353973"/>
              </a:tblGrid>
              <a:tr h="626227">
                <a:tc>
                  <a:txBody>
                    <a:bodyPr/>
                    <a:lstStyle/>
                    <a:p>
                      <a:pPr algn="just"/>
                      <a:r>
                        <a:rPr lang="en-US" dirty="0" smtClean="0">
                          <a:solidFill>
                            <a:srgbClr val="FF0000"/>
                          </a:solidFill>
                        </a:rPr>
                        <a:t>NB!</a:t>
                      </a:r>
                      <a:r>
                        <a:rPr lang="en-US" baseline="0" dirty="0" smtClean="0">
                          <a:solidFill>
                            <a:srgbClr val="FF0000"/>
                          </a:solidFill>
                        </a:rPr>
                        <a:t> </a:t>
                      </a:r>
                      <a:r>
                        <a:rPr lang="ru-RU" sz="2500" b="0" i="0" kern="1200" dirty="0" smtClean="0">
                          <a:solidFill>
                            <a:srgbClr val="404040"/>
                          </a:solidFill>
                          <a:effectLst/>
                          <a:latin typeface="+mn-lt"/>
                          <a:ea typeface="+mn-ea"/>
                          <a:cs typeface="+mn-cs"/>
                        </a:rPr>
                        <a:t> Доказательством для кандидата, являвшегося членом совета директоров (наблюдательного совета), является то, что он голосовал против решения совета директоров (наблюдательного совета) финансовой организации или, действуя добросовестно, не принимал участия в голосовании, которое могло повлечь указанные отзыв (аннулирование) лицензии либо исключение из соответствующего реестра, и направил информацию об этом в Банк России. Такая информация направляется в Банк России в порядке, установленном нормативным актом Банка России, в срок, не превышающий 15 дней со дня принятия советом директоров (наблюдательным советом) финансовой организации соответствующего решения.</a:t>
                      </a:r>
                    </a:p>
                    <a:p>
                      <a:endParaRPr lang="ru-RU" sz="2500" b="0" i="0" kern="1200" dirty="0" smtClean="0">
                        <a:solidFill>
                          <a:srgbClr val="404040"/>
                        </a:solidFill>
                        <a:effectLst/>
                        <a:latin typeface="+mn-lt"/>
                        <a:ea typeface="+mn-ea"/>
                        <a:cs typeface="+mn-cs"/>
                      </a:endParaRPr>
                    </a:p>
                    <a:p>
                      <a:endParaRPr lang="ru-RU" dirty="0">
                        <a:solidFill>
                          <a:srgbClr val="404040"/>
                        </a:solidFill>
                      </a:endParaRPr>
                    </a:p>
                  </a:txBody>
                  <a:tcPr>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28</a:t>
            </a:fld>
            <a:endParaRPr lang="ru-RU" dirty="0">
              <a:solidFill>
                <a:srgbClr val="77777A">
                  <a:lumMod val="50000"/>
                </a:srgbClr>
              </a:solidFill>
            </a:endParaRPr>
          </a:p>
        </p:txBody>
      </p:sp>
    </p:spTree>
    <p:extLst>
      <p:ext uri="{BB962C8B-B14F-4D97-AF65-F5344CB8AC3E}">
        <p14:creationId xmlns:p14="http://schemas.microsoft.com/office/powerpoint/2010/main" val="897203256"/>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470990709"/>
              </p:ext>
            </p:extLst>
          </p:nvPr>
        </p:nvGraphicFramePr>
        <p:xfrm>
          <a:off x="496144" y="2136304"/>
          <a:ext cx="11737303" cy="6064394"/>
        </p:xfrm>
        <a:graphic>
          <a:graphicData uri="http://schemas.openxmlformats.org/drawingml/2006/table">
            <a:tbl>
              <a:tblPr firstRow="1" bandRow="1">
                <a:tableStyleId>{616DA210-FB5B-4158-B5E0-FEB733F419BA}</a:tableStyleId>
              </a:tblPr>
              <a:tblGrid>
                <a:gridCol w="1315828"/>
                <a:gridCol w="2860636"/>
                <a:gridCol w="7560839"/>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5438167">
                <a:tc>
                  <a:txBody>
                    <a:bodyPr/>
                    <a:lstStyle/>
                    <a:p>
                      <a:r>
                        <a:rPr lang="ru-RU" dirty="0" smtClean="0">
                          <a:solidFill>
                            <a:schemeClr val="bg2">
                              <a:lumMod val="10000"/>
                            </a:schemeClr>
                          </a:solidFill>
                        </a:rPr>
                        <a:t>Требования</a:t>
                      </a:r>
                      <a:r>
                        <a:rPr lang="ru-RU" baseline="0" dirty="0" smtClean="0">
                          <a:solidFill>
                            <a:schemeClr val="bg2">
                              <a:lumMod val="10000"/>
                            </a:schemeClr>
                          </a:solidFill>
                        </a:rPr>
                        <a:t> о замене</a:t>
                      </a:r>
                      <a:endParaRPr lang="ru-RU"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ru-RU" sz="1600" dirty="0">
                        <a:solidFill>
                          <a:schemeClr val="accent2">
                            <a:lumMod val="75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предъявление </a:t>
                      </a:r>
                      <a:r>
                        <a:rPr lang="ru-RU" sz="1600" kern="1200" dirty="0" smtClean="0">
                          <a:solidFill>
                            <a:srgbClr val="C00000"/>
                          </a:solidFill>
                          <a:effectLst/>
                          <a:latin typeface="+mn-lt"/>
                          <a:ea typeface="+mn-ea"/>
                          <a:cs typeface="+mn-cs"/>
                        </a:rPr>
                        <a:t>в течение пяти лет, </a:t>
                      </a:r>
                      <a:r>
                        <a:rPr lang="ru-RU" sz="1600" kern="1200" dirty="0" smtClean="0">
                          <a:solidFill>
                            <a:schemeClr val="bg2">
                              <a:lumMod val="10000"/>
                            </a:schemeClr>
                          </a:solidFill>
                          <a:effectLst/>
                          <a:latin typeface="+mn-lt"/>
                          <a:ea typeface="+mn-ea"/>
                          <a:cs typeface="+mn-cs"/>
                        </a:rPr>
                        <a:t>предшествовавших дню назначения (избрания) лица на должность или дню подачи в Банк России заявления о согласовании кандидатуры, к финансовой организации, в которой лицо осуществляло функции единоличного исполнительного органа, его заместителя, члена коллегиального исполнительного органа, главного бухгалтера или заместителя главного бухгалтера финансовой организации, руководителя или главного бухгалтера филиала финансовой организации, руководителя службы управления рисками, внутреннего аудитора (руководителя службы внутреннего аудита), контролера (руководителя службы внутреннего контроля), специального должностного лица, ответственного за реализацию правил внутреннего контроля в финансовой организации в целях противодействия легализации (отмыванию) доходов, полученных преступным путем, и финансированию терроризма, или члена совета директоров (наблюдательного совета) финансовой организации, </a:t>
                      </a:r>
                      <a:r>
                        <a:rPr lang="ru-RU" sz="1600" kern="1200" dirty="0" smtClean="0">
                          <a:solidFill>
                            <a:srgbClr val="C00000"/>
                          </a:solidFill>
                          <a:effectLst/>
                          <a:latin typeface="+mn-lt"/>
                          <a:ea typeface="+mn-ea"/>
                          <a:cs typeface="+mn-cs"/>
                        </a:rPr>
                        <a:t>требования о замене указанного лица на основании </a:t>
                      </a:r>
                      <a:r>
                        <a:rPr lang="ru-RU" sz="1600" u="none" strike="noStrike" kern="1200" dirty="0" smtClean="0">
                          <a:solidFill>
                            <a:schemeClr val="bg2">
                              <a:lumMod val="10000"/>
                            </a:schemeClr>
                          </a:solidFill>
                          <a:effectLst/>
                          <a:latin typeface="+mn-lt"/>
                          <a:ea typeface="+mn-ea"/>
                          <a:cs typeface="+mn-cs"/>
                          <a:hlinkClick r:id="rId2"/>
                        </a:rPr>
                        <a:t>части четвертой статьи 60</a:t>
                      </a:r>
                      <a:r>
                        <a:rPr lang="ru-RU" sz="1600" kern="1200" dirty="0" smtClean="0">
                          <a:solidFill>
                            <a:schemeClr val="bg2">
                              <a:lumMod val="10000"/>
                            </a:schemeClr>
                          </a:solidFill>
                          <a:effectLst/>
                          <a:latin typeface="+mn-lt"/>
                          <a:ea typeface="+mn-ea"/>
                          <a:cs typeface="+mn-cs"/>
                        </a:rPr>
                        <a:t>, </a:t>
                      </a:r>
                      <a:r>
                        <a:rPr lang="ru-RU" sz="1600" u="none" strike="noStrike" kern="1200" dirty="0" smtClean="0">
                          <a:solidFill>
                            <a:schemeClr val="bg2">
                              <a:lumMod val="10000"/>
                            </a:schemeClr>
                          </a:solidFill>
                          <a:effectLst/>
                          <a:latin typeface="+mn-lt"/>
                          <a:ea typeface="+mn-ea"/>
                          <a:cs typeface="+mn-cs"/>
                          <a:hlinkClick r:id="rId3"/>
                        </a:rPr>
                        <a:t>статей 74</a:t>
                      </a:r>
                      <a:r>
                        <a:rPr lang="ru-RU" sz="1600" kern="1200" dirty="0" smtClean="0">
                          <a:solidFill>
                            <a:schemeClr val="bg2">
                              <a:lumMod val="10000"/>
                            </a:schemeClr>
                          </a:solidFill>
                          <a:effectLst/>
                          <a:latin typeface="+mn-lt"/>
                          <a:ea typeface="+mn-ea"/>
                          <a:cs typeface="+mn-cs"/>
                        </a:rPr>
                        <a:t>, 76.9-1 и 76.9-3 Федерального закона от 10 июля 2002 года N 86-ФЗ "О Центральном банке Российской Федерации (Банке России)"</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29</a:t>
            </a:fld>
            <a:endParaRPr lang="ru-RU" dirty="0">
              <a:solidFill>
                <a:srgbClr val="77777A">
                  <a:lumMod val="50000"/>
                </a:srgbClr>
              </a:solidFill>
            </a:endParaRPr>
          </a:p>
        </p:txBody>
      </p:sp>
    </p:spTree>
    <p:extLst>
      <p:ext uri="{BB962C8B-B14F-4D97-AF65-F5344CB8AC3E}">
        <p14:creationId xmlns:p14="http://schemas.microsoft.com/office/powerpoint/2010/main" val="197915104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лилиния 12"/>
          <p:cNvSpPr/>
          <p:nvPr/>
        </p:nvSpPr>
        <p:spPr>
          <a:xfrm>
            <a:off x="880110" y="1192475"/>
            <a:ext cx="11409765" cy="1015837"/>
          </a:xfrm>
          <a:custGeom>
            <a:avLst/>
            <a:gdLst>
              <a:gd name="connsiteX0" fmla="*/ 0 w 11409765"/>
              <a:gd name="connsiteY0" fmla="*/ 0 h 1238943"/>
              <a:gd name="connsiteX1" fmla="*/ 10790294 w 11409765"/>
              <a:gd name="connsiteY1" fmla="*/ 0 h 1238943"/>
              <a:gd name="connsiteX2" fmla="*/ 11409765 w 11409765"/>
              <a:gd name="connsiteY2" fmla="*/ 619472 h 1238943"/>
              <a:gd name="connsiteX3" fmla="*/ 10790294 w 11409765"/>
              <a:gd name="connsiteY3" fmla="*/ 1238943 h 1238943"/>
              <a:gd name="connsiteX4" fmla="*/ 0 w 11409765"/>
              <a:gd name="connsiteY4" fmla="*/ 1238943 h 1238943"/>
              <a:gd name="connsiteX5" fmla="*/ 0 w 11409765"/>
              <a:gd name="connsiteY5" fmla="*/ 0 h 123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9765" h="1238943">
                <a:moveTo>
                  <a:pt x="11409765" y="1238942"/>
                </a:moveTo>
                <a:lnTo>
                  <a:pt x="619471" y="1238942"/>
                </a:lnTo>
                <a:lnTo>
                  <a:pt x="0" y="619471"/>
                </a:lnTo>
                <a:lnTo>
                  <a:pt x="619471" y="1"/>
                </a:lnTo>
                <a:lnTo>
                  <a:pt x="11409765" y="1"/>
                </a:lnTo>
                <a:lnTo>
                  <a:pt x="11409765" y="12389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6076" tIns="125731" rIns="234696" bIns="125731" numCol="1" spcCol="1270" anchor="ctr" anchorCtr="0">
            <a:noAutofit/>
          </a:bodyPr>
          <a:lstStyle/>
          <a:p>
            <a:pPr lvl="0" algn="ctr" defTabSz="1466850" rtl="0">
              <a:lnSpc>
                <a:spcPct val="90000"/>
              </a:lnSpc>
              <a:spcBef>
                <a:spcPct val="0"/>
              </a:spcBef>
              <a:spcAft>
                <a:spcPct val="35000"/>
              </a:spcAft>
            </a:pPr>
            <a:r>
              <a:rPr lang="ru-RU" sz="3300" b="1" kern="1200" dirty="0" smtClean="0"/>
              <a:t>Федеральный закон № 281-ФЗ вносит изменения в следующие федеральные законы: </a:t>
            </a:r>
            <a:endParaRPr lang="ru-RU" sz="3300" kern="1200" dirty="0"/>
          </a:p>
        </p:txBody>
      </p:sp>
      <p:sp>
        <p:nvSpPr>
          <p:cNvPr id="4" name="Текст 3"/>
          <p:cNvSpPr>
            <a:spLocks noGrp="1"/>
          </p:cNvSpPr>
          <p:nvPr>
            <p:ph type="body" sz="quarter" idx="13"/>
          </p:nvPr>
        </p:nvSpPr>
        <p:spPr>
          <a:xfrm>
            <a:off x="1144216" y="470929"/>
            <a:ext cx="11017224" cy="730422"/>
          </a:xfrm>
          <a:effectLst>
            <a:innerShdw blurRad="63500" dist="50800" dir="13500000">
              <a:prstClr val="black">
                <a:alpha val="50000"/>
              </a:prstClr>
            </a:innerShdw>
          </a:effectLst>
        </p:spPr>
        <p:txBody>
          <a:bodyPr>
            <a:normAutofit/>
          </a:bodyPr>
          <a:lstStyle/>
          <a:p>
            <a:pPr algn="ctr"/>
            <a:r>
              <a:rPr lang="ru-RU" sz="2800" dirty="0" smtClean="0"/>
              <a:t>Федеральный закон от 29.07.2017 № 281-Фз</a:t>
            </a:r>
            <a:endParaRPr lang="ru-RU" sz="2800"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2748301352"/>
              </p:ext>
            </p:extLst>
          </p:nvPr>
        </p:nvGraphicFramePr>
        <p:xfrm>
          <a:off x="879475" y="2432050"/>
          <a:ext cx="11410950" cy="660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4"/>
          </p:nvPr>
        </p:nvSpPr>
        <p:spPr/>
        <p:txBody>
          <a:bodyPr/>
          <a:lstStyle/>
          <a:p>
            <a:pPr>
              <a:defRPr/>
            </a:pPr>
            <a:fld id="{89084B4D-7637-48EF-A84D-0380E102B61C}" type="slidenum">
              <a:rPr lang="ru-RU" smtClean="0">
                <a:solidFill>
                  <a:srgbClr val="77777A">
                    <a:lumMod val="50000"/>
                  </a:srgbClr>
                </a:solidFill>
              </a:rPr>
              <a:t>3</a:t>
            </a:fld>
            <a:endParaRPr lang="ru-RU" dirty="0">
              <a:solidFill>
                <a:srgbClr val="77777A">
                  <a:lumMod val="50000"/>
                </a:srgbClr>
              </a:solidFill>
            </a:endParaRPr>
          </a:p>
        </p:txBody>
      </p:sp>
    </p:spTree>
    <p:extLst>
      <p:ext uri="{BB962C8B-B14F-4D97-AF65-F5344CB8AC3E}">
        <p14:creationId xmlns:p14="http://schemas.microsoft.com/office/powerpoint/2010/main" val="245066253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704904826"/>
              </p:ext>
            </p:extLst>
          </p:nvPr>
        </p:nvGraphicFramePr>
        <p:xfrm>
          <a:off x="879474" y="2352328"/>
          <a:ext cx="11353973" cy="3139440"/>
        </p:xfrm>
        <a:graphic>
          <a:graphicData uri="http://schemas.openxmlformats.org/drawingml/2006/table">
            <a:tbl>
              <a:tblPr firstRow="1" bandRow="1">
                <a:tableStyleId>{616DA210-FB5B-4158-B5E0-FEB733F419BA}</a:tableStyleId>
              </a:tblPr>
              <a:tblGrid>
                <a:gridCol w="1272854"/>
                <a:gridCol w="2736304"/>
                <a:gridCol w="7344815"/>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dirty="0" smtClean="0">
                          <a:solidFill>
                            <a:schemeClr val="bg2">
                              <a:lumMod val="10000"/>
                            </a:schemeClr>
                          </a:solidFill>
                        </a:rPr>
                        <a:t>После</a:t>
                      </a:r>
                      <a:r>
                        <a:rPr lang="ru-RU" sz="1600" baseline="0" dirty="0" smtClean="0">
                          <a:solidFill>
                            <a:schemeClr val="bg2">
                              <a:lumMod val="10000"/>
                            </a:schemeClr>
                          </a:solidFill>
                        </a:rPr>
                        <a:t> </a:t>
                      </a:r>
                      <a:r>
                        <a:rPr lang="ru-RU" sz="1600" dirty="0" smtClean="0">
                          <a:solidFill>
                            <a:schemeClr val="bg2">
                              <a:lumMod val="10000"/>
                            </a:schemeClr>
                          </a:solidFill>
                        </a:rPr>
                        <a:t>вступления в силу</a:t>
                      </a:r>
                      <a:r>
                        <a:rPr lang="ru-RU" sz="1600" baseline="0" dirty="0" smtClean="0">
                          <a:solidFill>
                            <a:schemeClr val="bg2">
                              <a:lumMod val="10000"/>
                            </a:schemeClr>
                          </a:solidFill>
                        </a:rPr>
                        <a:t> ФЗ № 281-ФЗ</a:t>
                      </a:r>
                      <a:endParaRPr lang="ru-RU" sz="1600" dirty="0" smtClean="0">
                        <a:solidFill>
                          <a:schemeClr val="bg2">
                            <a:lumMod val="10000"/>
                          </a:schemeClr>
                        </a:solidFill>
                      </a:endParaRPr>
                    </a:p>
                  </a:txBody>
                  <a:tcPr>
                    <a:solidFill>
                      <a:schemeClr val="accent6">
                        <a:lumMod val="20000"/>
                        <a:lumOff val="80000"/>
                      </a:schemeClr>
                    </a:solidFill>
                  </a:tcPr>
                </a:tc>
              </a:tr>
              <a:tr h="1809257">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Административные</a:t>
                      </a:r>
                      <a:r>
                        <a:rPr lang="ru-RU" sz="1600" b="1" baseline="0" dirty="0" smtClean="0">
                          <a:solidFill>
                            <a:schemeClr val="bg2">
                              <a:lumMod val="10000"/>
                            </a:schemeClr>
                          </a:solidFill>
                        </a:rPr>
                        <a:t> </a:t>
                      </a:r>
                    </a:p>
                    <a:p>
                      <a:pPr marL="0" marR="0" indent="0" algn="l" defTabSz="1221664" rtl="0" eaLnBrk="1" fontAlgn="auto" latinLnBrk="0" hangingPunct="1">
                        <a:lnSpc>
                          <a:spcPct val="100000"/>
                        </a:lnSpc>
                        <a:spcBef>
                          <a:spcPts val="0"/>
                        </a:spcBef>
                        <a:spcAft>
                          <a:spcPts val="0"/>
                        </a:spcAft>
                        <a:buClrTx/>
                        <a:buSzTx/>
                        <a:buFontTx/>
                        <a:buNone/>
                        <a:tabLst/>
                        <a:defRPr/>
                      </a:pPr>
                      <a:r>
                        <a:rPr lang="ru-RU" sz="1600" b="1" baseline="0" dirty="0" smtClean="0">
                          <a:solidFill>
                            <a:schemeClr val="bg2">
                              <a:lumMod val="10000"/>
                            </a:schemeClr>
                          </a:solidFill>
                        </a:rPr>
                        <a:t>правонарушения</a:t>
                      </a:r>
                      <a:endParaRPr lang="ru-RU" sz="16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совершение лицом (за исключением кандидата на должность СДЛ по ПОД/ФТ) </a:t>
                      </a:r>
                      <a:r>
                        <a:rPr lang="ru-RU" sz="1600" b="1" kern="1200" dirty="0" smtClean="0">
                          <a:solidFill>
                            <a:srgbClr val="C00000"/>
                          </a:solidFill>
                          <a:effectLst/>
                          <a:latin typeface="+mn-lt"/>
                          <a:ea typeface="+mn-ea"/>
                          <a:cs typeface="+mn-cs"/>
                        </a:rPr>
                        <a:t>более трех раз в течение одного года</a:t>
                      </a:r>
                      <a:r>
                        <a:rPr lang="ru-RU" sz="1600" kern="1200" dirty="0" smtClean="0">
                          <a:solidFill>
                            <a:schemeClr val="bg2">
                              <a:lumMod val="10000"/>
                            </a:schemeClr>
                          </a:solidFill>
                          <a:effectLst/>
                          <a:latin typeface="+mn-lt"/>
                          <a:ea typeface="+mn-ea"/>
                          <a:cs typeface="+mn-cs"/>
                        </a:rPr>
                        <a:t>, предшествовавшего дню назначения (избрания) лица на должность или дню подачи в Банк России заявления о согласовании кандидатуры, </a:t>
                      </a:r>
                      <a:r>
                        <a:rPr lang="ru-RU" sz="1600" kern="1200" dirty="0" smtClean="0">
                          <a:solidFill>
                            <a:srgbClr val="C00000"/>
                          </a:solidFill>
                          <a:effectLst/>
                          <a:latin typeface="+mn-lt"/>
                          <a:ea typeface="+mn-ea"/>
                          <a:cs typeface="+mn-cs"/>
                        </a:rPr>
                        <a:t>административного правонарушения в области предпринимательской деятельности или в области финансов, налогов и сборов, страхования, рынка ценных бумаг, </a:t>
                      </a:r>
                      <a:r>
                        <a:rPr lang="ru-RU" sz="1600" kern="1200" dirty="0" smtClean="0">
                          <a:solidFill>
                            <a:schemeClr val="bg2">
                              <a:lumMod val="10000"/>
                            </a:schemeClr>
                          </a:solidFill>
                          <a:effectLst/>
                          <a:latin typeface="+mn-lt"/>
                          <a:ea typeface="+mn-ea"/>
                          <a:cs typeface="+mn-cs"/>
                        </a:rPr>
                        <a:t>установленного вступившим в законную силу постановлением судьи, органа или должностного лица, уполномоченных рассматривать дела об административных правонарушениях</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30</a:t>
            </a:fld>
            <a:endParaRPr lang="ru-RU" dirty="0">
              <a:solidFill>
                <a:srgbClr val="77777A">
                  <a:lumMod val="50000"/>
                </a:srgbClr>
              </a:solidFill>
            </a:endParaRPr>
          </a:p>
        </p:txBody>
      </p:sp>
    </p:spTree>
    <p:extLst>
      <p:ext uri="{BB962C8B-B14F-4D97-AF65-F5344CB8AC3E}">
        <p14:creationId xmlns:p14="http://schemas.microsoft.com/office/powerpoint/2010/main" val="168587074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944655252"/>
              </p:ext>
            </p:extLst>
          </p:nvPr>
        </p:nvGraphicFramePr>
        <p:xfrm>
          <a:off x="879474" y="2352328"/>
          <a:ext cx="11353973" cy="4405747"/>
        </p:xfrm>
        <a:graphic>
          <a:graphicData uri="http://schemas.openxmlformats.org/drawingml/2006/table">
            <a:tbl>
              <a:tblPr firstRow="1" bandRow="1">
                <a:tableStyleId>{616DA210-FB5B-4158-B5E0-FEB733F419BA}</a:tableStyleId>
              </a:tblPr>
              <a:tblGrid>
                <a:gridCol w="1272854"/>
                <a:gridCol w="5184576"/>
                <a:gridCol w="4896543"/>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dirty="0" smtClean="0">
                          <a:solidFill>
                            <a:schemeClr val="bg2">
                              <a:lumMod val="10000"/>
                            </a:schemeClr>
                          </a:solidFill>
                        </a:rPr>
                        <a:t>После</a:t>
                      </a:r>
                      <a:r>
                        <a:rPr lang="ru-RU" sz="1600" baseline="0" dirty="0" smtClean="0">
                          <a:solidFill>
                            <a:schemeClr val="bg2">
                              <a:lumMod val="10000"/>
                            </a:schemeClr>
                          </a:solidFill>
                        </a:rPr>
                        <a:t> </a:t>
                      </a:r>
                      <a:r>
                        <a:rPr lang="ru-RU" sz="1600" dirty="0" smtClean="0">
                          <a:solidFill>
                            <a:schemeClr val="bg2">
                              <a:lumMod val="10000"/>
                            </a:schemeClr>
                          </a:solidFill>
                        </a:rPr>
                        <a:t>вступления в силу</a:t>
                      </a:r>
                      <a:r>
                        <a:rPr lang="ru-RU" sz="1600" baseline="0" dirty="0" smtClean="0">
                          <a:solidFill>
                            <a:schemeClr val="bg2">
                              <a:lumMod val="10000"/>
                            </a:schemeClr>
                          </a:solidFill>
                        </a:rPr>
                        <a:t> ФЗ № 281-ФЗ</a:t>
                      </a:r>
                      <a:endParaRPr lang="ru-RU" sz="1600"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Дисквалификация</a:t>
                      </a:r>
                      <a:endParaRPr lang="ru-RU" sz="16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lgn="just">
                        <a:buFont typeface="Arial" pitchFamily="34" charset="0"/>
                        <a:buChar char="•"/>
                      </a:pPr>
                      <a:endParaRPr lang="ru-RU" sz="1400" kern="1200" dirty="0" smtClean="0">
                        <a:solidFill>
                          <a:schemeClr val="bg2">
                            <a:lumMod val="10000"/>
                          </a:schemeClr>
                        </a:solidFill>
                        <a:effectLst/>
                        <a:latin typeface="+mn-lt"/>
                        <a:ea typeface="+mn-ea"/>
                        <a:cs typeface="+mn-cs"/>
                      </a:endParaRPr>
                    </a:p>
                    <a:p>
                      <a:pPr algn="ctr"/>
                      <a:r>
                        <a:rPr lang="ru-RU" sz="1800" b="1" kern="1200" dirty="0" smtClean="0">
                          <a:solidFill>
                            <a:srgbClr val="C00000"/>
                          </a:solidFill>
                          <a:effectLst/>
                          <a:latin typeface="+mn-lt"/>
                          <a:ea typeface="+mn-ea"/>
                          <a:cs typeface="+mn-cs"/>
                        </a:rPr>
                        <a:t>УК</a:t>
                      </a:r>
                    </a:p>
                    <a:p>
                      <a:pPr algn="just"/>
                      <a:r>
                        <a:rPr lang="ru-RU" sz="1400" kern="1200" dirty="0" smtClean="0">
                          <a:solidFill>
                            <a:srgbClr val="C00000"/>
                          </a:solidFill>
                          <a:effectLst/>
                          <a:latin typeface="+mn-lt"/>
                          <a:ea typeface="+mn-ea"/>
                          <a:cs typeface="+mn-cs"/>
                        </a:rPr>
                        <a:t>Членом совета директоров (наблюдательного совета), членом коллегиального исполнительного органа, единоличным исполнительным органом и руководителем филиала управляющей компании не могут являться:</a:t>
                      </a:r>
                    </a:p>
                    <a:p>
                      <a:pPr algn="just"/>
                      <a:endParaRPr lang="ru-RU" sz="1400" kern="1200" dirty="0" smtClean="0">
                        <a:solidFill>
                          <a:srgbClr val="C00000"/>
                        </a:solidFill>
                        <a:effectLst/>
                        <a:latin typeface="+mn-lt"/>
                        <a:ea typeface="+mn-ea"/>
                        <a:cs typeface="+mn-cs"/>
                      </a:endParaRPr>
                    </a:p>
                    <a:p>
                      <a:pPr marL="0" marR="0" indent="0" algn="just" defTabSz="1221664" rtl="0" eaLnBrk="1" fontAlgn="auto" latinLnBrk="0" hangingPunct="1">
                        <a:lnSpc>
                          <a:spcPct val="100000"/>
                        </a:lnSpc>
                        <a:spcBef>
                          <a:spcPts val="0"/>
                        </a:spcBef>
                        <a:spcAft>
                          <a:spcPts val="0"/>
                        </a:spcAft>
                        <a:buClrTx/>
                        <a:buSzTx/>
                        <a:buFontTx/>
                        <a:buNone/>
                        <a:tabLst/>
                        <a:defRPr/>
                      </a:pPr>
                      <a:r>
                        <a:rPr lang="ru-RU" sz="1400" kern="1200" dirty="0" smtClean="0">
                          <a:solidFill>
                            <a:srgbClr val="C00000"/>
                          </a:solidFill>
                          <a:effectLst/>
                          <a:latin typeface="+mn-lt"/>
                          <a:ea typeface="+mn-ea"/>
                          <a:cs typeface="+mn-cs"/>
                        </a:rPr>
                        <a:t>Контролером (руководителем службы внутреннего контроля) и сотрудниками службы внутреннего контроля, осуществляющими внутренний контроль, не могут являться:</a:t>
                      </a:r>
                    </a:p>
                    <a:p>
                      <a:pPr algn="just"/>
                      <a:endParaRPr lang="ru-RU" sz="1400" b="1" kern="1200" dirty="0" smtClean="0">
                        <a:solidFill>
                          <a:srgbClr val="C00000"/>
                        </a:solidFill>
                        <a:effectLst/>
                        <a:latin typeface="+mn-lt"/>
                        <a:ea typeface="+mn-ea"/>
                        <a:cs typeface="+mn-cs"/>
                      </a:endParaRPr>
                    </a:p>
                    <a:p>
                      <a:pPr marL="285750" indent="-285750" algn="just">
                        <a:buFont typeface="Arial" pitchFamily="34" charset="0"/>
                        <a:buChar char="•"/>
                      </a:pPr>
                      <a:r>
                        <a:rPr lang="ru-RU" sz="1400" kern="1200" dirty="0" smtClean="0">
                          <a:solidFill>
                            <a:schemeClr val="bg2">
                              <a:lumMod val="10000"/>
                            </a:schemeClr>
                          </a:solidFill>
                          <a:effectLst/>
                          <a:latin typeface="+mn-lt"/>
                          <a:ea typeface="+mn-ea"/>
                          <a:cs typeface="+mn-cs"/>
                        </a:rPr>
                        <a:t>лица, в отношении которых не истек </a:t>
                      </a:r>
                      <a:r>
                        <a:rPr lang="ru-RU" sz="1400" u="none" strike="noStrike" kern="1200" dirty="0" smtClean="0">
                          <a:solidFill>
                            <a:schemeClr val="bg2">
                              <a:lumMod val="10000"/>
                            </a:schemeClr>
                          </a:solidFill>
                          <a:effectLst/>
                          <a:latin typeface="+mn-lt"/>
                          <a:ea typeface="+mn-ea"/>
                          <a:cs typeface="+mn-cs"/>
                        </a:rPr>
                        <a:t>срок,</a:t>
                      </a:r>
                      <a:r>
                        <a:rPr lang="ru-RU" sz="1400" kern="1200" dirty="0" smtClean="0">
                          <a:solidFill>
                            <a:schemeClr val="bg2">
                              <a:lumMod val="10000"/>
                            </a:schemeClr>
                          </a:solidFill>
                          <a:effectLst/>
                          <a:latin typeface="+mn-lt"/>
                          <a:ea typeface="+mn-ea"/>
                          <a:cs typeface="+mn-cs"/>
                        </a:rPr>
                        <a:t> в течение которого они считаются подвергнутыми административному наказанию в виде дисквалификации</a:t>
                      </a:r>
                      <a:endParaRPr lang="ru-RU" sz="1400" dirty="0" smtClean="0">
                        <a:solidFill>
                          <a:schemeClr val="bg2">
                            <a:lumMod val="10000"/>
                          </a:schemeClr>
                        </a:solidFill>
                      </a:endParaRPr>
                    </a:p>
                    <a:p>
                      <a:pPr marL="285750" indent="-285750" algn="just">
                        <a:buFont typeface="Arial" pitchFamily="34" charset="0"/>
                        <a:buChar char="•"/>
                      </a:pPr>
                      <a:endParaRPr lang="ru-RU" sz="14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rgbClr val="C00000"/>
                          </a:solidFill>
                          <a:effectLst/>
                          <a:latin typeface="+mn-lt"/>
                          <a:ea typeface="+mn-ea"/>
                          <a:cs typeface="+mn-cs"/>
                        </a:rPr>
                        <a:t>дисквалификация лица</a:t>
                      </a:r>
                      <a:r>
                        <a:rPr lang="ru-RU" sz="1600" kern="1200" dirty="0" smtClean="0">
                          <a:solidFill>
                            <a:schemeClr val="bg2">
                              <a:lumMod val="10000"/>
                            </a:schemeClr>
                          </a:solidFill>
                          <a:effectLst/>
                          <a:latin typeface="+mn-lt"/>
                          <a:ea typeface="+mn-ea"/>
                          <a:cs typeface="+mn-cs"/>
                        </a:rPr>
                        <a:t>, срок которой не истек на день, предшествующий дню назначения (избрания) лица на должность или дню подачи в Банк России заявления о согласовании кандидатуры</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31</a:t>
            </a:fld>
            <a:endParaRPr lang="ru-RU" dirty="0">
              <a:solidFill>
                <a:srgbClr val="77777A">
                  <a:lumMod val="50000"/>
                </a:srgbClr>
              </a:solidFill>
            </a:endParaRPr>
          </a:p>
        </p:txBody>
      </p:sp>
    </p:spTree>
    <p:extLst>
      <p:ext uri="{BB962C8B-B14F-4D97-AF65-F5344CB8AC3E}">
        <p14:creationId xmlns:p14="http://schemas.microsoft.com/office/powerpoint/2010/main" val="7338325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2362545420"/>
              </p:ext>
            </p:extLst>
          </p:nvPr>
        </p:nvGraphicFramePr>
        <p:xfrm>
          <a:off x="640160" y="1416224"/>
          <a:ext cx="11953328" cy="2574442"/>
        </p:xfrm>
        <a:graphic>
          <a:graphicData uri="http://schemas.openxmlformats.org/drawingml/2006/table">
            <a:tbl>
              <a:tblPr firstRow="1" bandRow="1">
                <a:tableStyleId>{616DA210-FB5B-4158-B5E0-FEB733F419BA}</a:tableStyleId>
              </a:tblPr>
              <a:tblGrid>
                <a:gridCol w="1264237"/>
                <a:gridCol w="2840219"/>
                <a:gridCol w="7848872"/>
              </a:tblGrid>
              <a:tr h="545862">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600" dirty="0" smtClean="0">
                          <a:solidFill>
                            <a:schemeClr val="bg2">
                              <a:lumMod val="10000"/>
                            </a:schemeClr>
                          </a:solidFill>
                        </a:rPr>
                        <a:t>После</a:t>
                      </a:r>
                      <a:r>
                        <a:rPr lang="ru-RU" sz="1600" baseline="0" dirty="0" smtClean="0">
                          <a:solidFill>
                            <a:schemeClr val="bg2">
                              <a:lumMod val="10000"/>
                            </a:schemeClr>
                          </a:solidFill>
                        </a:rPr>
                        <a:t> </a:t>
                      </a:r>
                      <a:r>
                        <a:rPr lang="ru-RU" sz="1600" dirty="0" smtClean="0">
                          <a:solidFill>
                            <a:schemeClr val="bg2">
                              <a:lumMod val="10000"/>
                            </a:schemeClr>
                          </a:solidFill>
                        </a:rPr>
                        <a:t>вступления в силу</a:t>
                      </a:r>
                      <a:r>
                        <a:rPr lang="ru-RU" sz="1600" baseline="0" dirty="0" smtClean="0">
                          <a:solidFill>
                            <a:schemeClr val="bg2">
                              <a:lumMod val="10000"/>
                            </a:schemeClr>
                          </a:solidFill>
                        </a:rPr>
                        <a:t> ФЗ № 281-ФЗ</a:t>
                      </a:r>
                      <a:endParaRPr lang="ru-RU" sz="1600" dirty="0" smtClean="0">
                        <a:solidFill>
                          <a:schemeClr val="bg2">
                            <a:lumMod val="10000"/>
                          </a:schemeClr>
                        </a:solidFill>
                      </a:endParaRPr>
                    </a:p>
                  </a:txBody>
                  <a:tcPr>
                    <a:solidFill>
                      <a:schemeClr val="accent6">
                        <a:lumMod val="20000"/>
                        <a:lumOff val="80000"/>
                      </a:schemeClr>
                    </a:solidFill>
                  </a:tcPr>
                </a:tc>
              </a:tr>
              <a:tr h="1721002">
                <a:tc>
                  <a:txBody>
                    <a:bodyPr/>
                    <a:lstStyle/>
                    <a:p>
                      <a:r>
                        <a:rPr lang="ru-RU" sz="1800" b="1" dirty="0" smtClean="0">
                          <a:solidFill>
                            <a:schemeClr val="bg2">
                              <a:lumMod val="10000"/>
                            </a:schemeClr>
                          </a:solidFill>
                        </a:rPr>
                        <a:t>Расторжение договора</a:t>
                      </a:r>
                      <a:endParaRPr lang="ru-RU" sz="18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ru-RU" sz="14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наличие </a:t>
                      </a:r>
                      <a:r>
                        <a:rPr lang="ru-RU" sz="1600" kern="1200" dirty="0" smtClean="0">
                          <a:solidFill>
                            <a:srgbClr val="C00000"/>
                          </a:solidFill>
                          <a:effectLst/>
                          <a:latin typeface="+mn-lt"/>
                          <a:ea typeface="+mn-ea"/>
                          <a:cs typeface="+mn-cs"/>
                        </a:rPr>
                        <a:t>факта расторжения с лицом трудового договора </a:t>
                      </a:r>
                      <a:r>
                        <a:rPr lang="ru-RU" sz="1600" kern="1200" dirty="0" smtClean="0">
                          <a:solidFill>
                            <a:schemeClr val="bg2">
                              <a:lumMod val="10000"/>
                            </a:schemeClr>
                          </a:solidFill>
                          <a:effectLst/>
                          <a:latin typeface="+mn-lt"/>
                          <a:ea typeface="+mn-ea"/>
                          <a:cs typeface="+mn-cs"/>
                        </a:rPr>
                        <a:t>по инициативе работодателя по основаниям, предусмотренным </a:t>
                      </a:r>
                      <a:r>
                        <a:rPr lang="ru-RU" sz="1600" u="none" strike="noStrike" kern="1200" dirty="0" smtClean="0">
                          <a:solidFill>
                            <a:schemeClr val="bg2">
                              <a:lumMod val="10000"/>
                            </a:schemeClr>
                          </a:solidFill>
                          <a:effectLst/>
                          <a:latin typeface="+mn-lt"/>
                          <a:ea typeface="+mn-ea"/>
                          <a:cs typeface="+mn-cs"/>
                          <a:hlinkClick r:id="rId2"/>
                        </a:rPr>
                        <a:t>пунктом 7</a:t>
                      </a:r>
                      <a:r>
                        <a:rPr lang="ru-RU" sz="1600" kern="1200" dirty="0" smtClean="0">
                          <a:solidFill>
                            <a:schemeClr val="bg2">
                              <a:lumMod val="10000"/>
                            </a:schemeClr>
                          </a:solidFill>
                          <a:effectLst/>
                          <a:latin typeface="+mn-lt"/>
                          <a:ea typeface="+mn-ea"/>
                          <a:cs typeface="+mn-cs"/>
                        </a:rPr>
                        <a:t> или </a:t>
                      </a:r>
                      <a:r>
                        <a:rPr lang="ru-RU" sz="1600" u="none" strike="noStrike" kern="1200" dirty="0" smtClean="0">
                          <a:solidFill>
                            <a:schemeClr val="bg2">
                              <a:lumMod val="10000"/>
                            </a:schemeClr>
                          </a:solidFill>
                          <a:effectLst/>
                          <a:latin typeface="+mn-lt"/>
                          <a:ea typeface="+mn-ea"/>
                          <a:cs typeface="+mn-cs"/>
                          <a:hlinkClick r:id="rId3"/>
                        </a:rPr>
                        <a:t>7.1 части первой статьи 81</a:t>
                      </a:r>
                      <a:r>
                        <a:rPr lang="ru-RU" sz="1600" kern="1200" dirty="0" smtClean="0">
                          <a:solidFill>
                            <a:schemeClr val="bg2">
                              <a:lumMod val="10000"/>
                            </a:schemeClr>
                          </a:solidFill>
                          <a:effectLst/>
                          <a:latin typeface="+mn-lt"/>
                          <a:ea typeface="+mn-ea"/>
                          <a:cs typeface="+mn-cs"/>
                        </a:rPr>
                        <a:t> Трудового кодекса Российской Федерации, если на день, предшествующий дню назначения (избрания) лица на должность или дню подачи в Банк России заявления о согласовании кандидатуры, не </a:t>
                      </a:r>
                      <a:r>
                        <a:rPr lang="ru-RU" sz="1600" b="1" kern="1200" dirty="0" smtClean="0">
                          <a:solidFill>
                            <a:srgbClr val="C00000"/>
                          </a:solidFill>
                          <a:effectLst/>
                          <a:latin typeface="+mn-lt"/>
                          <a:ea typeface="+mn-ea"/>
                          <a:cs typeface="+mn-cs"/>
                        </a:rPr>
                        <a:t>истек трехлетний срок со дня </a:t>
                      </a:r>
                      <a:r>
                        <a:rPr lang="ru-RU" sz="1600" kern="1200" dirty="0" smtClean="0">
                          <a:solidFill>
                            <a:schemeClr val="bg2">
                              <a:lumMod val="10000"/>
                            </a:schemeClr>
                          </a:solidFill>
                          <a:effectLst/>
                          <a:latin typeface="+mn-lt"/>
                          <a:ea typeface="+mn-ea"/>
                          <a:cs typeface="+mn-cs"/>
                        </a:rPr>
                        <a:t>расторжения такого трудового договора</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2" name="Номер слайда 1"/>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32</a:t>
            </a:fld>
            <a:endParaRPr lang="ru-RU" dirty="0">
              <a:solidFill>
                <a:srgbClr val="77777A">
                  <a:lumMod val="50000"/>
                </a:srgbClr>
              </a:solidFill>
            </a:endParaRPr>
          </a:p>
        </p:txBody>
      </p:sp>
    </p:spTree>
    <p:extLst>
      <p:ext uri="{BB962C8B-B14F-4D97-AF65-F5344CB8AC3E}">
        <p14:creationId xmlns:p14="http://schemas.microsoft.com/office/powerpoint/2010/main" val="2090153030"/>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788784076"/>
              </p:ext>
            </p:extLst>
          </p:nvPr>
        </p:nvGraphicFramePr>
        <p:xfrm>
          <a:off x="640160" y="1416224"/>
          <a:ext cx="11953328" cy="5958840"/>
        </p:xfrm>
        <a:graphic>
          <a:graphicData uri="http://schemas.openxmlformats.org/drawingml/2006/table">
            <a:tbl>
              <a:tblPr firstRow="1" bandRow="1">
                <a:tableStyleId>{616DA210-FB5B-4158-B5E0-FEB733F419BA}</a:tableStyleId>
              </a:tblPr>
              <a:tblGrid>
                <a:gridCol w="1264237"/>
                <a:gridCol w="2192147"/>
                <a:gridCol w="8496944"/>
              </a:tblGrid>
              <a:tr h="545862">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dirty="0" smtClean="0">
                          <a:solidFill>
                            <a:schemeClr val="bg2">
                              <a:lumMod val="10000"/>
                            </a:schemeClr>
                          </a:solidFill>
                        </a:rPr>
                        <a:t>В настоящее время </a:t>
                      </a:r>
                      <a:endParaRPr lang="ru-RU"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600" dirty="0" smtClean="0">
                          <a:solidFill>
                            <a:schemeClr val="bg2">
                              <a:lumMod val="10000"/>
                            </a:schemeClr>
                          </a:solidFill>
                        </a:rPr>
                        <a:t>После</a:t>
                      </a:r>
                      <a:r>
                        <a:rPr lang="ru-RU" sz="1600" baseline="0" dirty="0" smtClean="0">
                          <a:solidFill>
                            <a:schemeClr val="bg2">
                              <a:lumMod val="10000"/>
                            </a:schemeClr>
                          </a:solidFill>
                        </a:rPr>
                        <a:t> </a:t>
                      </a:r>
                      <a:r>
                        <a:rPr lang="ru-RU" sz="1600" dirty="0" smtClean="0">
                          <a:solidFill>
                            <a:schemeClr val="bg2">
                              <a:lumMod val="10000"/>
                            </a:schemeClr>
                          </a:solidFill>
                        </a:rPr>
                        <a:t>вступления в силу</a:t>
                      </a:r>
                      <a:r>
                        <a:rPr lang="ru-RU" sz="1600" baseline="0" dirty="0" smtClean="0">
                          <a:solidFill>
                            <a:schemeClr val="bg2">
                              <a:lumMod val="10000"/>
                            </a:schemeClr>
                          </a:solidFill>
                        </a:rPr>
                        <a:t> ФЗ № 281-ФЗ</a:t>
                      </a:r>
                      <a:endParaRPr lang="ru-RU" sz="1600" dirty="0" smtClean="0">
                        <a:solidFill>
                          <a:schemeClr val="bg2">
                            <a:lumMod val="10000"/>
                          </a:schemeClr>
                        </a:solidFill>
                      </a:endParaRPr>
                    </a:p>
                  </a:txBody>
                  <a:tcPr>
                    <a:solidFill>
                      <a:schemeClr val="accent6">
                        <a:lumMod val="20000"/>
                        <a:lumOff val="80000"/>
                      </a:schemeClr>
                    </a:solidFill>
                  </a:tcPr>
                </a:tc>
              </a:tr>
              <a:tr h="3928417">
                <a:tc>
                  <a:txBody>
                    <a:bodyPr/>
                    <a:lstStyle/>
                    <a:p>
                      <a:r>
                        <a:rPr lang="ru-RU" sz="1800" dirty="0" smtClean="0">
                          <a:solidFill>
                            <a:schemeClr val="bg2">
                              <a:lumMod val="10000"/>
                            </a:schemeClr>
                          </a:solidFill>
                        </a:rPr>
                        <a:t>Назначение ВА</a:t>
                      </a:r>
                      <a:endParaRPr lang="ru-RU" sz="1800" dirty="0">
                        <a:solidFill>
                          <a:schemeClr val="bg2">
                            <a:lumMod val="10000"/>
                          </a:schemeClr>
                        </a:solidFill>
                      </a:endParaRPr>
                    </a:p>
                  </a:txBody>
                  <a:tcPr>
                    <a:solidFill>
                      <a:schemeClr val="accent4">
                        <a:lumMod val="20000"/>
                        <a:lumOff val="80000"/>
                      </a:schemeClr>
                    </a:solidFill>
                  </a:tcPr>
                </a:tc>
                <a:tc>
                  <a:txBody>
                    <a:bodyPr/>
                    <a:lstStyle/>
                    <a:p>
                      <a:endParaRPr lang="ru-RU" sz="14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rgbClr val="C00000"/>
                          </a:solidFill>
                          <a:effectLst/>
                          <a:latin typeface="+mn-lt"/>
                          <a:ea typeface="+mn-ea"/>
                          <a:cs typeface="+mn-cs"/>
                        </a:rPr>
                        <a:t>осуществление лицом функций </a:t>
                      </a:r>
                      <a:r>
                        <a:rPr lang="ru-RU" sz="1600" kern="1200" dirty="0" smtClean="0">
                          <a:solidFill>
                            <a:schemeClr val="bg2">
                              <a:lumMod val="10000"/>
                            </a:schemeClr>
                          </a:solidFill>
                          <a:effectLst/>
                          <a:latin typeface="+mn-lt"/>
                          <a:ea typeface="+mn-ea"/>
                          <a:cs typeface="+mn-cs"/>
                        </a:rPr>
                        <a:t>(независимо от срока, в течение которого лицо их осуществляло) </a:t>
                      </a:r>
                      <a:r>
                        <a:rPr lang="ru-RU" sz="1600" kern="1200" dirty="0" smtClean="0">
                          <a:solidFill>
                            <a:srgbClr val="C00000"/>
                          </a:solidFill>
                          <a:effectLst/>
                          <a:latin typeface="+mn-lt"/>
                          <a:ea typeface="+mn-ea"/>
                          <a:cs typeface="+mn-cs"/>
                        </a:rPr>
                        <a:t>единоличного исполнительного органа</a:t>
                      </a:r>
                      <a:r>
                        <a:rPr lang="ru-RU" sz="1600" kern="1200" dirty="0" smtClean="0">
                          <a:solidFill>
                            <a:schemeClr val="bg2">
                              <a:lumMod val="10000"/>
                            </a:schemeClr>
                          </a:solidFill>
                          <a:effectLst/>
                          <a:latin typeface="+mn-lt"/>
                          <a:ea typeface="+mn-ea"/>
                          <a:cs typeface="+mn-cs"/>
                        </a:rPr>
                        <a:t>, его заместителя, члена коллегиального исполнительного органа, главного бухгалтера или заместителя главного бухгалтера финансовой организации, руководителя или главного бухгалтера филиала финансовой организации, руководителя службы управления рисками, контролера (руководителя службы внутреннего контроля), внутреннего аудитора (руководителя службы внутреннего аудита), специального должностного лица, ответственного за реализацию правил внутреннего контроля в финансовой организации в целях противодействия легализации (отмыванию) доходов, полученных преступным путем, и финансированию терроризма, или члена совета директоров (наблюдательного совета) финансовой организации в </a:t>
                      </a:r>
                      <a:r>
                        <a:rPr lang="ru-RU" sz="1600" kern="1200" dirty="0" smtClean="0">
                          <a:solidFill>
                            <a:srgbClr val="C00000"/>
                          </a:solidFill>
                          <a:effectLst/>
                          <a:latin typeface="+mn-lt"/>
                          <a:ea typeface="+mn-ea"/>
                          <a:cs typeface="+mn-cs"/>
                        </a:rPr>
                        <a:t>течение двенадцати месяцев, предшествовавших дню </a:t>
                      </a:r>
                      <a:r>
                        <a:rPr lang="ru-RU" sz="1600" kern="1200" dirty="0" smtClean="0">
                          <a:solidFill>
                            <a:schemeClr val="bg2">
                              <a:lumMod val="10000"/>
                            </a:schemeClr>
                          </a:solidFill>
                          <a:effectLst/>
                          <a:latin typeface="+mn-lt"/>
                          <a:ea typeface="+mn-ea"/>
                          <a:cs typeface="+mn-cs"/>
                        </a:rPr>
                        <a:t>назначения в соответствии с решением Банка России </a:t>
                      </a:r>
                      <a:r>
                        <a:rPr lang="ru-RU" sz="1600" kern="1200" dirty="0" smtClean="0">
                          <a:solidFill>
                            <a:srgbClr val="C00000"/>
                          </a:solidFill>
                          <a:effectLst/>
                          <a:latin typeface="+mn-lt"/>
                          <a:ea typeface="+mn-ea"/>
                          <a:cs typeface="+mn-cs"/>
                        </a:rPr>
                        <a:t>временной администрации по управлению финансовой организацией </a:t>
                      </a:r>
                      <a:r>
                        <a:rPr lang="ru-RU" sz="1600" kern="1200" dirty="0" smtClean="0">
                          <a:solidFill>
                            <a:schemeClr val="bg2">
                              <a:lumMod val="10000"/>
                            </a:schemeClr>
                          </a:solidFill>
                          <a:effectLst/>
                          <a:latin typeface="+mn-lt"/>
                          <a:ea typeface="+mn-ea"/>
                          <a:cs typeface="+mn-cs"/>
                        </a:rPr>
                        <a:t>с приостановлением полномочий исполнительных органов, если такое решение было принято Банком России </a:t>
                      </a:r>
                      <a:r>
                        <a:rPr lang="ru-RU" sz="1600" b="1" kern="1200" dirty="0" smtClean="0">
                          <a:solidFill>
                            <a:srgbClr val="C00000"/>
                          </a:solidFill>
                          <a:effectLst/>
                          <a:latin typeface="+mn-lt"/>
                          <a:ea typeface="+mn-ea"/>
                          <a:cs typeface="+mn-cs"/>
                        </a:rPr>
                        <a:t>в течение пяти лет, предшествовавших </a:t>
                      </a:r>
                      <a:r>
                        <a:rPr lang="ru-RU" sz="1600" kern="1200" dirty="0" smtClean="0">
                          <a:solidFill>
                            <a:schemeClr val="bg2">
                              <a:lumMod val="10000"/>
                            </a:schemeClr>
                          </a:solidFill>
                          <a:effectLst/>
                          <a:latin typeface="+mn-lt"/>
                          <a:ea typeface="+mn-ea"/>
                          <a:cs typeface="+mn-cs"/>
                        </a:rPr>
                        <a:t>дню назначения (избрания) лица на должность или дню подачи в Банк России заявления о согласовании кандидатуры (за исключением лиц, представивших в Банк России доказательства непричастности к принятию решения или совершению действий (бездействию), которые привели к назначению временной администрации)</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2" name="Номер слайда 1"/>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33</a:t>
            </a:fld>
            <a:endParaRPr lang="ru-RU" dirty="0">
              <a:solidFill>
                <a:srgbClr val="77777A">
                  <a:lumMod val="50000"/>
                </a:srgbClr>
              </a:solidFill>
            </a:endParaRPr>
          </a:p>
        </p:txBody>
      </p:sp>
    </p:spTree>
    <p:extLst>
      <p:ext uri="{BB962C8B-B14F-4D97-AF65-F5344CB8AC3E}">
        <p14:creationId xmlns:p14="http://schemas.microsoft.com/office/powerpoint/2010/main" val="2120426164"/>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668619240"/>
              </p:ext>
            </p:extLst>
          </p:nvPr>
        </p:nvGraphicFramePr>
        <p:xfrm>
          <a:off x="879474" y="2352328"/>
          <a:ext cx="11353973" cy="6447907"/>
        </p:xfrm>
        <a:graphic>
          <a:graphicData uri="http://schemas.openxmlformats.org/drawingml/2006/table">
            <a:tbl>
              <a:tblPr firstRow="1" bandRow="1">
                <a:tableStyleId>{616DA210-FB5B-4158-B5E0-FEB733F419BA}</a:tableStyleId>
              </a:tblPr>
              <a:tblGrid>
                <a:gridCol w="1200846"/>
                <a:gridCol w="2304256"/>
                <a:gridCol w="7848871"/>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Меры по предупреждению банкротства</a:t>
                      </a:r>
                      <a:endParaRPr lang="ru-RU" sz="16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endParaRPr lang="ru-RU" sz="14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r>
                        <a:rPr lang="ru-RU" sz="1500" b="0" i="0" u="none" strike="noStrike" kern="1200" baseline="0" dirty="0" smtClean="0">
                          <a:solidFill>
                            <a:schemeClr val="bg2">
                              <a:lumMod val="10000"/>
                            </a:schemeClr>
                          </a:solidFill>
                          <a:latin typeface="+mn-lt"/>
                          <a:ea typeface="+mn-ea"/>
                          <a:cs typeface="+mn-cs"/>
                        </a:rPr>
                        <a:t>осуществление лицом функций (</a:t>
                      </a:r>
                      <a:r>
                        <a:rPr lang="ru-RU" sz="1500" b="0" i="0" u="none" strike="noStrike" kern="1200" baseline="0" dirty="0" smtClean="0">
                          <a:solidFill>
                            <a:srgbClr val="C00000"/>
                          </a:solidFill>
                          <a:latin typeface="+mn-lt"/>
                          <a:ea typeface="+mn-ea"/>
                          <a:cs typeface="+mn-cs"/>
                        </a:rPr>
                        <a:t>независимо от срока, в течение которого лицо их осуществляло</a:t>
                      </a:r>
                      <a:r>
                        <a:rPr lang="ru-RU" sz="1500" b="0" i="0" u="none" strike="noStrike" kern="1200" baseline="0" dirty="0" smtClean="0">
                          <a:solidFill>
                            <a:schemeClr val="bg2">
                              <a:lumMod val="10000"/>
                            </a:schemeClr>
                          </a:solidFill>
                          <a:latin typeface="+mn-lt"/>
                          <a:ea typeface="+mn-ea"/>
                          <a:cs typeface="+mn-cs"/>
                        </a:rPr>
                        <a:t>) единоличного исполнительного органа, его заместителя, члена коллегиального исполнительного органа, главного бухгалтера или заместителя главного бухгалтера кредитной организации, руководителя или главного бухгалтера филиала кредитной организации, руководителя службы управления рисками, руководителя службы внутреннего аудита, руководителя службы внутреннего контроля, специального должностного лица, ответственного за реализацию правил внутреннего контроля в кредитной организации в целях противодействия легализации (отмыванию) доходов, полученных преступным путем, и финансированию терроризма, члена совета директоров (наблюдательного совета) кредитной организации </a:t>
                      </a:r>
                      <a:r>
                        <a:rPr lang="ru-RU" sz="1500" b="0" i="0" u="none" strike="noStrike" kern="1200" baseline="0" dirty="0" smtClean="0">
                          <a:solidFill>
                            <a:srgbClr val="C00000"/>
                          </a:solidFill>
                          <a:latin typeface="+mn-lt"/>
                          <a:ea typeface="+mn-ea"/>
                          <a:cs typeface="+mn-cs"/>
                        </a:rPr>
                        <a:t>в течение двенадцати месяцев, предшествовавших дню принятия Банком России</a:t>
                      </a:r>
                      <a:r>
                        <a:rPr lang="ru-RU" sz="1500" b="0" i="0" u="none" strike="noStrike" kern="1200" baseline="0" dirty="0" smtClean="0">
                          <a:solidFill>
                            <a:schemeClr val="bg2">
                              <a:lumMod val="10000"/>
                            </a:schemeClr>
                          </a:solidFill>
                          <a:latin typeface="+mn-lt"/>
                          <a:ea typeface="+mn-ea"/>
                          <a:cs typeface="+mn-cs"/>
                        </a:rPr>
                        <a:t> решения об осуществлении мер по предупреждению банкротства кредитной организации с участием Банка России на основании утвержденного Советом директоров Банка России плана участия Банка России в осуществлении мер по предупреждению банкротства или </a:t>
                      </a:r>
                      <a:r>
                        <a:rPr lang="ru-RU" sz="1500" b="0" i="0" u="none" strike="noStrike" kern="1200" baseline="0" dirty="0" smtClean="0">
                          <a:solidFill>
                            <a:srgbClr val="C00000"/>
                          </a:solidFill>
                          <a:latin typeface="+mn-lt"/>
                          <a:ea typeface="+mn-ea"/>
                          <a:cs typeface="+mn-cs"/>
                        </a:rPr>
                        <a:t>государственной корпорации "Агентство по страхованию вкладов" на основании </a:t>
                      </a:r>
                      <a:r>
                        <a:rPr lang="ru-RU" sz="1500" b="0" i="0" u="none" strike="noStrike" kern="1200" baseline="0" dirty="0" smtClean="0">
                          <a:solidFill>
                            <a:schemeClr val="bg2">
                              <a:lumMod val="10000"/>
                            </a:schemeClr>
                          </a:solidFill>
                          <a:latin typeface="+mn-lt"/>
                          <a:ea typeface="+mn-ea"/>
                          <a:cs typeface="+mn-cs"/>
                        </a:rPr>
                        <a:t>утвержденного Банком России плана участия государственной корпорации "Агентство по страхованию вкладов" в осуществлении мер по предупреждению банкротства, при условии, что такое решение было принято Банком России </a:t>
                      </a:r>
                      <a:r>
                        <a:rPr lang="ru-RU" sz="1500" b="0" i="0" u="none" strike="noStrike" kern="1200" baseline="0" dirty="0" smtClean="0">
                          <a:solidFill>
                            <a:srgbClr val="C00000"/>
                          </a:solidFill>
                          <a:latin typeface="+mn-lt"/>
                          <a:ea typeface="+mn-ea"/>
                          <a:cs typeface="+mn-cs"/>
                        </a:rPr>
                        <a:t>в течение пяти лет, </a:t>
                      </a:r>
                      <a:r>
                        <a:rPr lang="ru-RU" sz="1500" b="0" i="0" u="none" strike="noStrike" kern="1200" baseline="0" dirty="0" smtClean="0">
                          <a:solidFill>
                            <a:schemeClr val="bg2">
                              <a:lumMod val="10000"/>
                            </a:schemeClr>
                          </a:solidFill>
                          <a:latin typeface="+mn-lt"/>
                          <a:ea typeface="+mn-ea"/>
                          <a:cs typeface="+mn-cs"/>
                        </a:rPr>
                        <a:t>предшествовавших дню назначения (избрания) лица на должность или дню подачи в Банк России заявления о согласовании кандидатуры (за исключением случая, если лицо представило в Банк России доказательства непричастности к принятию решения или совершению действий (бездействию), которые привели к возникновению оснований для осуществления указанных мер)</a:t>
                      </a:r>
                    </a:p>
                    <a:p>
                      <a:pPr algn="just"/>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34</a:t>
            </a:fld>
            <a:endParaRPr lang="ru-RU" dirty="0">
              <a:solidFill>
                <a:srgbClr val="77777A">
                  <a:lumMod val="50000"/>
                </a:srgbClr>
              </a:solidFill>
            </a:endParaRPr>
          </a:p>
        </p:txBody>
      </p:sp>
    </p:spTree>
    <p:extLst>
      <p:ext uri="{BB962C8B-B14F-4D97-AF65-F5344CB8AC3E}">
        <p14:creationId xmlns:p14="http://schemas.microsoft.com/office/powerpoint/2010/main" val="435291778"/>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146429097"/>
              </p:ext>
            </p:extLst>
          </p:nvPr>
        </p:nvGraphicFramePr>
        <p:xfrm>
          <a:off x="879474" y="2352328"/>
          <a:ext cx="11353973" cy="6051667"/>
        </p:xfrm>
        <a:graphic>
          <a:graphicData uri="http://schemas.openxmlformats.org/drawingml/2006/table">
            <a:tbl>
              <a:tblPr firstRow="1" bandRow="1">
                <a:tableStyleId>{616DA210-FB5B-4158-B5E0-FEB733F419BA}</a:tableStyleId>
              </a:tblPr>
              <a:tblGrid>
                <a:gridCol w="1200846"/>
                <a:gridCol w="1800200"/>
                <a:gridCol w="8352927"/>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sz="1400" dirty="0" smtClean="0">
                          <a:solidFill>
                            <a:schemeClr val="bg2">
                              <a:lumMod val="10000"/>
                            </a:schemeClr>
                          </a:solidFill>
                        </a:rPr>
                        <a:t>После</a:t>
                      </a:r>
                      <a:r>
                        <a:rPr lang="ru-RU" sz="1400" baseline="0" dirty="0" smtClean="0">
                          <a:solidFill>
                            <a:schemeClr val="bg2">
                              <a:lumMod val="10000"/>
                            </a:schemeClr>
                          </a:solidFill>
                        </a:rPr>
                        <a:t> </a:t>
                      </a:r>
                      <a:r>
                        <a:rPr lang="ru-RU" sz="1400" dirty="0" smtClean="0">
                          <a:solidFill>
                            <a:schemeClr val="bg2">
                              <a:lumMod val="10000"/>
                            </a:schemeClr>
                          </a:solidFill>
                        </a:rPr>
                        <a:t>вступления в силу</a:t>
                      </a:r>
                      <a:r>
                        <a:rPr lang="ru-RU" sz="1400" baseline="0" dirty="0" smtClean="0">
                          <a:solidFill>
                            <a:schemeClr val="bg2">
                              <a:lumMod val="10000"/>
                            </a:schemeClr>
                          </a:solidFill>
                        </a:rPr>
                        <a:t> ФЗ № 281-ФЗ</a:t>
                      </a:r>
                      <a:endParaRPr lang="ru-RU" sz="1400"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Меры по предупреждению</a:t>
                      </a:r>
                      <a:r>
                        <a:rPr lang="ru-RU" sz="1600" b="1" baseline="0" dirty="0" smtClean="0">
                          <a:solidFill>
                            <a:schemeClr val="bg2">
                              <a:lumMod val="10000"/>
                            </a:schemeClr>
                          </a:solidFill>
                        </a:rPr>
                        <a:t> банкротства</a:t>
                      </a:r>
                      <a:endParaRPr lang="ru-RU" sz="16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endParaRPr lang="ru-RU" sz="14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just" defTabSz="1221664"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bg2">
                              <a:lumMod val="10000"/>
                            </a:schemeClr>
                          </a:solidFill>
                          <a:latin typeface="+mn-lt"/>
                          <a:ea typeface="+mn-ea"/>
                          <a:cs typeface="+mn-cs"/>
                        </a:rPr>
                        <a:t>осуществление лицом функций (</a:t>
                      </a:r>
                      <a:r>
                        <a:rPr lang="ru-RU" sz="1600" b="0" i="0" u="none" strike="noStrike" kern="1200" baseline="0" dirty="0" smtClean="0">
                          <a:solidFill>
                            <a:srgbClr val="C00000"/>
                          </a:solidFill>
                          <a:latin typeface="+mn-lt"/>
                          <a:ea typeface="+mn-ea"/>
                          <a:cs typeface="+mn-cs"/>
                        </a:rPr>
                        <a:t>независимо от срока, в течение которого лицо их осуществляло</a:t>
                      </a:r>
                      <a:r>
                        <a:rPr lang="ru-RU" sz="1600" b="0" i="0" u="none" strike="noStrike" kern="1200" baseline="0" dirty="0" smtClean="0">
                          <a:solidFill>
                            <a:schemeClr val="bg2">
                              <a:lumMod val="10000"/>
                            </a:schemeClr>
                          </a:solidFill>
                          <a:latin typeface="+mn-lt"/>
                          <a:ea typeface="+mn-ea"/>
                          <a:cs typeface="+mn-cs"/>
                        </a:rPr>
                        <a:t>) единоличного исполнительного органа, его заместителя, члена коллегиального исполнительного органа, главного бухгалтера или заместителя главного бухгалтера финансовой организации, руководителя или главного бухгалтера филиала финансовой организации, руководителя службы управления рисками, внутреннего аудитора (руководителя службы внутреннего аудита), контролера (руководителя службы внутреннего контроля), специального должностного лица, ответственного за реализацию правил внутреннего контроля в финансовой организации в целях противодействия легализации (отмыванию) доходов, полученных преступным путем, и финансированию терроризма, или члена совета директоров (наблюдательного совета) финансовой организации </a:t>
                      </a:r>
                      <a:r>
                        <a:rPr lang="ru-RU" sz="1600" b="0" i="0" u="none" strike="noStrike" kern="1200" baseline="0" dirty="0" smtClean="0">
                          <a:solidFill>
                            <a:srgbClr val="C00000"/>
                          </a:solidFill>
                          <a:latin typeface="+mn-lt"/>
                          <a:ea typeface="+mn-ea"/>
                          <a:cs typeface="+mn-cs"/>
                        </a:rPr>
                        <a:t>в течение двенадцати месяцев, предшествовавших дню принятия Банком России решения об осуществлении мер по предупреждению банкротства финансовой организации </a:t>
                      </a:r>
                      <a:r>
                        <a:rPr lang="ru-RU" sz="1600" b="0" i="0" u="none" strike="noStrike" kern="1200" baseline="0" dirty="0" smtClean="0">
                          <a:solidFill>
                            <a:schemeClr val="bg2">
                              <a:lumMod val="10000"/>
                            </a:schemeClr>
                          </a:solidFill>
                          <a:latin typeface="+mn-lt"/>
                          <a:ea typeface="+mn-ea"/>
                          <a:cs typeface="+mn-cs"/>
                        </a:rPr>
                        <a:t>(</a:t>
                      </a:r>
                      <a:r>
                        <a:rPr lang="ru-RU" sz="1600" b="0" i="0" u="none" strike="noStrike" kern="1200" baseline="0" dirty="0" smtClean="0">
                          <a:solidFill>
                            <a:srgbClr val="C00000"/>
                          </a:solidFill>
                          <a:latin typeface="+mn-lt"/>
                          <a:ea typeface="+mn-ea"/>
                          <a:cs typeface="+mn-cs"/>
                        </a:rPr>
                        <a:t>за исключением осуществления указанных мер в отношении кредитной организации с участием Банка России или государственной корпорации "Агентство по страхованию </a:t>
                      </a:r>
                      <a:r>
                        <a:rPr lang="ru-RU" sz="1600" b="0" i="0" u="none" strike="noStrike" kern="1200" baseline="0" dirty="0" smtClean="0">
                          <a:solidFill>
                            <a:schemeClr val="bg2">
                              <a:lumMod val="10000"/>
                            </a:schemeClr>
                          </a:solidFill>
                          <a:latin typeface="+mn-lt"/>
                          <a:ea typeface="+mn-ea"/>
                          <a:cs typeface="+mn-cs"/>
                        </a:rPr>
                        <a:t>вкладов"), при условии, что такое решение было принято Банком России в </a:t>
                      </a:r>
                      <a:r>
                        <a:rPr lang="ru-RU" sz="1600" b="0" i="0" u="none" strike="noStrike" kern="1200" baseline="0" dirty="0" smtClean="0">
                          <a:solidFill>
                            <a:srgbClr val="C00000"/>
                          </a:solidFill>
                          <a:latin typeface="+mn-lt"/>
                          <a:ea typeface="+mn-ea"/>
                          <a:cs typeface="+mn-cs"/>
                        </a:rPr>
                        <a:t>течение пяти лет</a:t>
                      </a:r>
                      <a:r>
                        <a:rPr lang="ru-RU" sz="1600" b="0" i="0" u="none" strike="noStrike" kern="1200" baseline="0" dirty="0" smtClean="0">
                          <a:solidFill>
                            <a:schemeClr val="bg2">
                              <a:lumMod val="10000"/>
                            </a:schemeClr>
                          </a:solidFill>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 (за исключением случая, если лицо представило в Банк России доказательства непричастности к принятию решения или совершению действий (бездействию), которые привели к возникновению оснований для осуществления указанных мер)</a:t>
                      </a:r>
                    </a:p>
                    <a:p>
                      <a:pPr algn="just"/>
                      <a:endParaRPr lang="ru-RU" sz="1400" dirty="0">
                        <a:solidFill>
                          <a:schemeClr val="accent6"/>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35</a:t>
            </a:fld>
            <a:endParaRPr lang="ru-RU" dirty="0">
              <a:solidFill>
                <a:srgbClr val="77777A">
                  <a:lumMod val="50000"/>
                </a:srgbClr>
              </a:solidFill>
            </a:endParaRPr>
          </a:p>
        </p:txBody>
      </p:sp>
    </p:spTree>
    <p:extLst>
      <p:ext uri="{BB962C8B-B14F-4D97-AF65-F5344CB8AC3E}">
        <p14:creationId xmlns:p14="http://schemas.microsoft.com/office/powerpoint/2010/main" val="3103222289"/>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30420945"/>
              </p:ext>
            </p:extLst>
          </p:nvPr>
        </p:nvGraphicFramePr>
        <p:xfrm>
          <a:off x="879474" y="2352328"/>
          <a:ext cx="11353973" cy="6569827"/>
        </p:xfrm>
        <a:graphic>
          <a:graphicData uri="http://schemas.openxmlformats.org/drawingml/2006/table">
            <a:tbl>
              <a:tblPr firstRow="1" bandRow="1">
                <a:tableStyleId>{616DA210-FB5B-4158-B5E0-FEB733F419BA}</a:tableStyleId>
              </a:tblPr>
              <a:tblGrid>
                <a:gridCol w="1200846"/>
                <a:gridCol w="1800200"/>
                <a:gridCol w="8352927"/>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Отзыв</a:t>
                      </a:r>
                      <a:r>
                        <a:rPr lang="ru-RU" sz="1600" b="1" baseline="0" dirty="0" smtClean="0">
                          <a:solidFill>
                            <a:schemeClr val="bg2">
                              <a:lumMod val="10000"/>
                            </a:schemeClr>
                          </a:solidFill>
                        </a:rPr>
                        <a:t> лицензии</a:t>
                      </a:r>
                      <a:endParaRPr lang="ru-RU" sz="16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endParaRPr lang="ru-RU" sz="1400" b="1" dirty="0" smtClean="0">
                        <a:solidFill>
                          <a:srgbClr val="C00000"/>
                        </a:solidFill>
                      </a:endParaRPr>
                    </a:p>
                    <a:p>
                      <a:pPr algn="just"/>
                      <a:r>
                        <a:rPr lang="ru-RU" sz="1400" b="1" dirty="0" smtClean="0">
                          <a:solidFill>
                            <a:srgbClr val="C00000"/>
                          </a:solidFill>
                        </a:rPr>
                        <a:t>          УК</a:t>
                      </a:r>
                    </a:p>
                    <a:p>
                      <a:pPr algn="just"/>
                      <a:endParaRPr lang="ru-RU" sz="14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rgbClr val="C00000"/>
                          </a:solidFill>
                          <a:effectLst/>
                          <a:latin typeface="+mn-lt"/>
                          <a:ea typeface="+mn-ea"/>
                          <a:cs typeface="+mn-cs"/>
                        </a:rPr>
                        <a:t>осуществление лицом функций </a:t>
                      </a:r>
                      <a:r>
                        <a:rPr lang="ru-RU" sz="1600" kern="1200" dirty="0" smtClean="0">
                          <a:solidFill>
                            <a:schemeClr val="bg2">
                              <a:lumMod val="10000"/>
                            </a:schemeClr>
                          </a:solidFill>
                          <a:effectLst/>
                          <a:latin typeface="+mn-lt"/>
                          <a:ea typeface="+mn-ea"/>
                          <a:cs typeface="+mn-cs"/>
                        </a:rPr>
                        <a:t>(независимо от срока, в течение которого лицо их осуществляло) </a:t>
                      </a:r>
                      <a:r>
                        <a:rPr lang="ru-RU" sz="1600" kern="1200" dirty="0" smtClean="0">
                          <a:solidFill>
                            <a:srgbClr val="C00000"/>
                          </a:solidFill>
                          <a:effectLst/>
                          <a:latin typeface="+mn-lt"/>
                          <a:ea typeface="+mn-ea"/>
                          <a:cs typeface="+mn-cs"/>
                        </a:rPr>
                        <a:t>единоличного исполнительного органа,</a:t>
                      </a:r>
                      <a:r>
                        <a:rPr lang="ru-RU" sz="1600" kern="1200" dirty="0" smtClean="0">
                          <a:solidFill>
                            <a:schemeClr val="bg2">
                              <a:lumMod val="10000"/>
                            </a:schemeClr>
                          </a:solidFill>
                          <a:effectLst/>
                          <a:latin typeface="+mn-lt"/>
                          <a:ea typeface="+mn-ea"/>
                          <a:cs typeface="+mn-cs"/>
                        </a:rPr>
                        <a:t> его заместителя, члена коллегиального исполнительного органа, главного бухгалтера или заместителя главного бухгалтера финансовой организации, руководителя или главного бухгалтера филиала финансовой организации, руководителя службы управления рисками, внутреннего аудитора (руководителя службы внутреннего аудита), контролера (руководителя службы внутреннего контроля), специального должностного лица, ответственного за реализацию правил внутреннего контроля в финансовой организации в целях противодействия легализации (отмыванию) доходов, полученных преступным путем, и финансированию терроризма, или члена совета директоров (наблюдательного совета) финансовой организации в </a:t>
                      </a:r>
                      <a:r>
                        <a:rPr lang="ru-RU" sz="1600" b="1" kern="1200" dirty="0" smtClean="0">
                          <a:solidFill>
                            <a:srgbClr val="C00000"/>
                          </a:solidFill>
                          <a:effectLst/>
                          <a:latin typeface="+mn-lt"/>
                          <a:ea typeface="+mn-ea"/>
                          <a:cs typeface="+mn-cs"/>
                        </a:rPr>
                        <a:t>течение двенадцати месяцев</a:t>
                      </a:r>
                      <a:r>
                        <a:rPr lang="ru-RU" sz="1600" kern="1200" dirty="0" smtClean="0">
                          <a:solidFill>
                            <a:schemeClr val="bg2">
                              <a:lumMod val="10000"/>
                            </a:schemeClr>
                          </a:solidFill>
                          <a:effectLst/>
                          <a:latin typeface="+mn-lt"/>
                          <a:ea typeface="+mn-ea"/>
                          <a:cs typeface="+mn-cs"/>
                        </a:rPr>
                        <a:t>, предшествовавших </a:t>
                      </a:r>
                      <a:r>
                        <a:rPr lang="ru-RU" sz="1600" kern="1200" dirty="0" smtClean="0">
                          <a:solidFill>
                            <a:srgbClr val="C00000"/>
                          </a:solidFill>
                          <a:effectLst/>
                          <a:latin typeface="+mn-lt"/>
                          <a:ea typeface="+mn-ea"/>
                          <a:cs typeface="+mn-cs"/>
                        </a:rPr>
                        <a:t>дню отзыва (аннулирования) за нарушение законодательства Российской Федерации у финансовой организации лицензии на осуществление операций, </a:t>
                      </a:r>
                      <a:r>
                        <a:rPr lang="ru-RU" sz="1600" kern="1200" dirty="0" smtClean="0">
                          <a:solidFill>
                            <a:schemeClr val="bg2">
                              <a:lumMod val="10000"/>
                            </a:schemeClr>
                          </a:solidFill>
                          <a:effectLst/>
                          <a:latin typeface="+mn-lt"/>
                          <a:ea typeface="+mn-ea"/>
                          <a:cs typeface="+mn-cs"/>
                        </a:rPr>
                        <a:t>соответствующих виду деятельности финансовой организации, либо дню исключения финансовой организации из соответствующего реестра за нарушение законодательства Российской Федерации, если на день, предшествовавший дню назначения (избрания) лица на должность или дню подачи в Банк России заявления о согласовании кандидатуры</a:t>
                      </a:r>
                      <a:r>
                        <a:rPr lang="ru-RU" sz="1600" b="1" kern="1200" dirty="0" smtClean="0">
                          <a:solidFill>
                            <a:srgbClr val="C00000"/>
                          </a:solidFill>
                          <a:effectLst/>
                          <a:latin typeface="+mn-lt"/>
                          <a:ea typeface="+mn-ea"/>
                          <a:cs typeface="+mn-cs"/>
                        </a:rPr>
                        <a:t>, не истек пятилетний срок со дня отзыва </a:t>
                      </a:r>
                      <a:r>
                        <a:rPr lang="ru-RU" sz="1600" kern="1200" dirty="0" smtClean="0">
                          <a:solidFill>
                            <a:schemeClr val="bg2">
                              <a:lumMod val="10000"/>
                            </a:schemeClr>
                          </a:solidFill>
                          <a:effectLst/>
                          <a:latin typeface="+mn-lt"/>
                          <a:ea typeface="+mn-ea"/>
                          <a:cs typeface="+mn-cs"/>
                        </a:rPr>
                        <a:t>(аннулирования) лицензии на осуществление операций, соответствующих виду деятельности финансовой организации, либо исключения финансовой организации из соответствующего реестра (за исключением случая, если лицо представило в Банк России доказательства непричастности к принятию решения или совершению действий (бездействию), которые привели к отзыву (аннулированию) лицензии либо к исключению из соответствующего реестра)</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36</a:t>
            </a:fld>
            <a:endParaRPr lang="ru-RU" dirty="0">
              <a:solidFill>
                <a:srgbClr val="77777A">
                  <a:lumMod val="50000"/>
                </a:srgbClr>
              </a:solidFill>
            </a:endParaRPr>
          </a:p>
        </p:txBody>
      </p:sp>
    </p:spTree>
    <p:extLst>
      <p:ext uri="{BB962C8B-B14F-4D97-AF65-F5344CB8AC3E}">
        <p14:creationId xmlns:p14="http://schemas.microsoft.com/office/powerpoint/2010/main" val="173981673"/>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315670558"/>
              </p:ext>
            </p:extLst>
          </p:nvPr>
        </p:nvGraphicFramePr>
        <p:xfrm>
          <a:off x="879474" y="2352328"/>
          <a:ext cx="11353973" cy="4800600"/>
        </p:xfrm>
        <a:graphic>
          <a:graphicData uri="http://schemas.openxmlformats.org/drawingml/2006/table">
            <a:tbl>
              <a:tblPr firstRow="1" bandRow="1">
                <a:tableStyleId>{616DA210-FB5B-4158-B5E0-FEB733F419BA}</a:tableStyleId>
              </a:tblPr>
              <a:tblGrid>
                <a:gridCol w="1200846"/>
                <a:gridCol w="6984776"/>
                <a:gridCol w="3168351"/>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Отзыв</a:t>
                      </a:r>
                      <a:r>
                        <a:rPr lang="ru-RU" sz="1600" b="1" baseline="0" dirty="0" smtClean="0">
                          <a:solidFill>
                            <a:schemeClr val="bg2">
                              <a:lumMod val="10000"/>
                            </a:schemeClr>
                          </a:solidFill>
                        </a:rPr>
                        <a:t> лицензии</a:t>
                      </a:r>
                      <a:endParaRPr lang="ru-RU" sz="1600" b="1"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ru-RU" sz="1800" b="1" kern="1200" dirty="0" smtClean="0">
                          <a:solidFill>
                            <a:srgbClr val="C00000"/>
                          </a:solidFill>
                          <a:effectLst/>
                          <a:latin typeface="+mn-lt"/>
                          <a:ea typeface="+mn-ea"/>
                          <a:cs typeface="+mn-cs"/>
                        </a:rPr>
                        <a:t>УК</a:t>
                      </a:r>
                    </a:p>
                    <a:p>
                      <a:pPr algn="just"/>
                      <a:r>
                        <a:rPr lang="ru-RU" sz="1400" kern="1200" dirty="0" smtClean="0">
                          <a:solidFill>
                            <a:srgbClr val="C00000"/>
                          </a:solidFill>
                          <a:effectLst/>
                          <a:latin typeface="+mn-lt"/>
                          <a:ea typeface="+mn-ea"/>
                          <a:cs typeface="+mn-cs"/>
                        </a:rPr>
                        <a:t>Членом совета директоров (наблюдательного совета), членом коллегиального исполнительного органа, единоличным исполнительным органом и руководителем филиала управляющей компании не могут являться:</a:t>
                      </a:r>
                      <a:endParaRPr lang="ru-RU" sz="1400" b="1" kern="1200" dirty="0" smtClean="0">
                        <a:solidFill>
                          <a:srgbClr val="C00000"/>
                        </a:solidFill>
                        <a:effectLst/>
                        <a:latin typeface="+mn-lt"/>
                        <a:ea typeface="+mn-ea"/>
                        <a:cs typeface="+mn-cs"/>
                      </a:endParaRPr>
                    </a:p>
                    <a:p>
                      <a:pPr algn="just"/>
                      <a:endParaRPr lang="ru-RU" sz="1400" dirty="0" smtClean="0">
                        <a:solidFill>
                          <a:schemeClr val="bg2">
                            <a:lumMod val="10000"/>
                          </a:schemeClr>
                        </a:solidFill>
                      </a:endParaRPr>
                    </a:p>
                    <a:p>
                      <a:pPr marL="0" marR="0" indent="0" algn="just" defTabSz="1221664" rtl="0" eaLnBrk="1" fontAlgn="auto" latinLnBrk="0" hangingPunct="1">
                        <a:lnSpc>
                          <a:spcPct val="100000"/>
                        </a:lnSpc>
                        <a:spcBef>
                          <a:spcPts val="0"/>
                        </a:spcBef>
                        <a:spcAft>
                          <a:spcPts val="0"/>
                        </a:spcAft>
                        <a:buClrTx/>
                        <a:buSzTx/>
                        <a:buFontTx/>
                        <a:buNone/>
                        <a:tabLst/>
                        <a:defRPr/>
                      </a:pPr>
                      <a:r>
                        <a:rPr lang="ru-RU" sz="1400" kern="1200" dirty="0" smtClean="0">
                          <a:solidFill>
                            <a:srgbClr val="C00000"/>
                          </a:solidFill>
                          <a:effectLst/>
                          <a:latin typeface="+mn-lt"/>
                          <a:ea typeface="+mn-ea"/>
                          <a:cs typeface="+mn-cs"/>
                        </a:rPr>
                        <a:t>Контролером (руководителем службы внутреннего контроля) и сотрудниками службы внутреннего контроля, осуществляющими внутренний контроль, не могут являться:</a:t>
                      </a:r>
                    </a:p>
                    <a:p>
                      <a:pPr marL="285750" indent="-285750" algn="just">
                        <a:buFont typeface="Arial" pitchFamily="34" charset="0"/>
                        <a:buChar char="•"/>
                      </a:pPr>
                      <a:r>
                        <a:rPr lang="ru-RU" sz="1400" kern="1200" dirty="0" smtClean="0">
                          <a:solidFill>
                            <a:schemeClr val="bg2">
                              <a:lumMod val="10000"/>
                            </a:schemeClr>
                          </a:solidFill>
                          <a:effectLst/>
                          <a:latin typeface="+mn-lt"/>
                          <a:ea typeface="+mn-ea"/>
                          <a:cs typeface="+mn-cs"/>
                        </a:rPr>
                        <a:t>лица, которые осуществляли функции единоличного исполнительного органа финансовых организаций в момент совершения этими организациями нарушений, за которые у них были аннулированы (отозваны) лицензии на осуществление соответствующих видов деятельности, или нарушений, за которые было приостановлено действие указанных лицензий и указанные лицензии были аннулированы (отозваны) вследствие </a:t>
                      </a:r>
                      <a:r>
                        <a:rPr lang="ru-RU" sz="1400" kern="1200" dirty="0" err="1" smtClean="0">
                          <a:solidFill>
                            <a:schemeClr val="bg2">
                              <a:lumMod val="10000"/>
                            </a:schemeClr>
                          </a:solidFill>
                          <a:effectLst/>
                          <a:latin typeface="+mn-lt"/>
                          <a:ea typeface="+mn-ea"/>
                          <a:cs typeface="+mn-cs"/>
                        </a:rPr>
                        <a:t>неустранения</a:t>
                      </a:r>
                      <a:r>
                        <a:rPr lang="ru-RU" sz="1400" kern="1200" dirty="0" smtClean="0">
                          <a:solidFill>
                            <a:schemeClr val="bg2">
                              <a:lumMod val="10000"/>
                            </a:schemeClr>
                          </a:solidFill>
                          <a:effectLst/>
                          <a:latin typeface="+mn-lt"/>
                          <a:ea typeface="+mn-ea"/>
                          <a:cs typeface="+mn-cs"/>
                        </a:rPr>
                        <a:t> этих нарушений, если со дня такого аннулирования </a:t>
                      </a:r>
                      <a:r>
                        <a:rPr lang="ru-RU" sz="1400" b="1" kern="1200" dirty="0" smtClean="0">
                          <a:solidFill>
                            <a:srgbClr val="C00000"/>
                          </a:solidFill>
                          <a:effectLst/>
                          <a:latin typeface="+mn-lt"/>
                          <a:ea typeface="+mn-ea"/>
                          <a:cs typeface="+mn-cs"/>
                        </a:rPr>
                        <a:t>прошло менее трех лет</a:t>
                      </a:r>
                    </a:p>
                    <a:p>
                      <a:pPr marL="285750" indent="-285750" algn="just">
                        <a:buFont typeface="Arial" pitchFamily="34" charset="0"/>
                        <a:buChar char="•"/>
                      </a:pPr>
                      <a:endParaRPr lang="ru-RU" sz="1400" kern="1200" dirty="0" smtClean="0">
                        <a:solidFill>
                          <a:schemeClr val="bg2">
                            <a:lumMod val="10000"/>
                          </a:schemeClr>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endParaRPr lang="ru-RU" sz="13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37</a:t>
            </a:fld>
            <a:endParaRPr lang="ru-RU" dirty="0">
              <a:solidFill>
                <a:srgbClr val="77777A">
                  <a:lumMod val="50000"/>
                </a:srgbClr>
              </a:solidFill>
            </a:endParaRPr>
          </a:p>
        </p:txBody>
      </p:sp>
    </p:spTree>
    <p:extLst>
      <p:ext uri="{BB962C8B-B14F-4D97-AF65-F5344CB8AC3E}">
        <p14:creationId xmlns:p14="http://schemas.microsoft.com/office/powerpoint/2010/main" val="2337611118"/>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101964509"/>
              </p:ext>
            </p:extLst>
          </p:nvPr>
        </p:nvGraphicFramePr>
        <p:xfrm>
          <a:off x="879474" y="2352328"/>
          <a:ext cx="11353973" cy="3156067"/>
        </p:xfrm>
        <a:graphic>
          <a:graphicData uri="http://schemas.openxmlformats.org/drawingml/2006/table">
            <a:tbl>
              <a:tblPr firstRow="1" bandRow="1">
                <a:tableStyleId>{616DA210-FB5B-4158-B5E0-FEB733F419BA}</a:tableStyleId>
              </a:tblPr>
              <a:tblGrid>
                <a:gridCol w="1272854"/>
                <a:gridCol w="1728192"/>
                <a:gridCol w="8352927"/>
              </a:tblGrid>
              <a:tr h="626227">
                <a:tc>
                  <a:txBody>
                    <a:bodyPr/>
                    <a:lstStyle/>
                    <a:p>
                      <a:r>
                        <a:rPr lang="ru-RU" dirty="0" smtClean="0">
                          <a:solidFill>
                            <a:schemeClr val="bg2">
                              <a:lumMod val="10000"/>
                            </a:schemeClr>
                          </a:solidFill>
                        </a:rPr>
                        <a:t>№ п/п</a:t>
                      </a:r>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Недостоверные сведения</a:t>
                      </a:r>
                      <a:endParaRPr lang="ru-RU" sz="1600" b="1" dirty="0">
                        <a:solidFill>
                          <a:schemeClr val="bg2">
                            <a:lumMod val="10000"/>
                          </a:schemeClr>
                        </a:solidFill>
                      </a:endParaRPr>
                    </a:p>
                  </a:txBody>
                  <a:tcPr>
                    <a:solidFill>
                      <a:schemeClr val="accent4">
                        <a:lumMod val="20000"/>
                        <a:lumOff val="80000"/>
                      </a:schemeClr>
                    </a:solidFill>
                  </a:tcPr>
                </a:tc>
                <a:tc>
                  <a:txBody>
                    <a:bodyPr/>
                    <a:lstStyle/>
                    <a:p>
                      <a:endParaRPr lang="ru-RU" sz="1600" dirty="0">
                        <a:solidFill>
                          <a:schemeClr val="accent2">
                            <a:lumMod val="75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предоставление лицом в </a:t>
                      </a:r>
                      <a:r>
                        <a:rPr lang="ru-RU" sz="1600" b="1" kern="1200" dirty="0" smtClean="0">
                          <a:solidFill>
                            <a:srgbClr val="C00000"/>
                          </a:solidFill>
                          <a:effectLst/>
                          <a:latin typeface="+mn-lt"/>
                          <a:ea typeface="+mn-ea"/>
                          <a:cs typeface="+mn-cs"/>
                        </a:rPr>
                        <a:t>течение пяти лет</a:t>
                      </a:r>
                      <a:r>
                        <a:rPr lang="ru-RU" sz="1600" kern="1200" dirty="0" smtClean="0">
                          <a:solidFill>
                            <a:schemeClr val="bg2">
                              <a:lumMod val="10000"/>
                            </a:schemeClr>
                          </a:solidFill>
                          <a:effectLst/>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 </a:t>
                      </a:r>
                      <a:r>
                        <a:rPr lang="ru-RU" sz="1600" kern="1200" dirty="0" smtClean="0">
                          <a:solidFill>
                            <a:srgbClr val="C00000"/>
                          </a:solidFill>
                          <a:effectLst/>
                          <a:latin typeface="+mn-lt"/>
                          <a:ea typeface="+mn-ea"/>
                          <a:cs typeface="+mn-cs"/>
                        </a:rPr>
                        <a:t>заведомо недостоверных сведений о своем соответствии квалификационным требованиям и (или) требованиям к деловой репутации</a:t>
                      </a:r>
                      <a:r>
                        <a:rPr lang="ru-RU" sz="1600" kern="1200" dirty="0" smtClean="0">
                          <a:solidFill>
                            <a:schemeClr val="bg2">
                              <a:lumMod val="10000"/>
                            </a:schemeClr>
                          </a:solidFill>
                          <a:effectLst/>
                          <a:latin typeface="+mn-lt"/>
                          <a:ea typeface="+mn-ea"/>
                          <a:cs typeface="+mn-cs"/>
                        </a:rPr>
                        <a:t>, установленным федеральными законами, регулирующими деятельность финансовых организаций, либо о соблюдении ограничений, установленных указанными федеральными законами в отношении лиц, занимающих должности в финансовых организациях, если такие сведения могли оказать существенное влияние на решения Банка России, для принятия которых представлялись указанные сведения</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38</a:t>
            </a:fld>
            <a:endParaRPr lang="ru-RU" dirty="0">
              <a:solidFill>
                <a:srgbClr val="77777A">
                  <a:lumMod val="50000"/>
                </a:srgbClr>
              </a:solidFill>
            </a:endParaRPr>
          </a:p>
        </p:txBody>
      </p:sp>
    </p:spTree>
    <p:extLst>
      <p:ext uri="{BB962C8B-B14F-4D97-AF65-F5344CB8AC3E}">
        <p14:creationId xmlns:p14="http://schemas.microsoft.com/office/powerpoint/2010/main" val="220757455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873959760"/>
              </p:ext>
            </p:extLst>
          </p:nvPr>
        </p:nvGraphicFramePr>
        <p:xfrm>
          <a:off x="879474" y="2352328"/>
          <a:ext cx="11353973" cy="3156067"/>
        </p:xfrm>
        <a:graphic>
          <a:graphicData uri="http://schemas.openxmlformats.org/drawingml/2006/table">
            <a:tbl>
              <a:tblPr firstRow="1" bandRow="1">
                <a:tableStyleId>{616DA210-FB5B-4158-B5E0-FEB733F419BA}</a:tableStyleId>
              </a:tblPr>
              <a:tblGrid>
                <a:gridCol w="1344862"/>
                <a:gridCol w="1728192"/>
                <a:gridCol w="8280919"/>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pPr algn="ctr"/>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Существенно недостоверная отчетность</a:t>
                      </a:r>
                      <a:endParaRPr lang="ru-RU" sz="1600" b="1" dirty="0">
                        <a:solidFill>
                          <a:schemeClr val="bg2">
                            <a:lumMod val="10000"/>
                          </a:schemeClr>
                        </a:solidFill>
                      </a:endParaRPr>
                    </a:p>
                  </a:txBody>
                  <a:tcPr>
                    <a:solidFill>
                      <a:schemeClr val="accent4">
                        <a:lumMod val="20000"/>
                        <a:lumOff val="80000"/>
                      </a:schemeClr>
                    </a:solidFill>
                  </a:tcPr>
                </a:tc>
                <a:tc>
                  <a:txBody>
                    <a:bodyPr/>
                    <a:lstStyle/>
                    <a:p>
                      <a:pPr algn="ctr"/>
                      <a:endParaRPr lang="ru-RU" sz="1400" b="0" i="0" u="none" strike="noStrike" kern="1200" baseline="0" dirty="0" smtClean="0">
                        <a:solidFill>
                          <a:schemeClr val="bg2">
                            <a:lumMod val="1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применение Банком России </a:t>
                      </a:r>
                      <a:r>
                        <a:rPr lang="ru-RU" sz="1600" b="1" kern="1200" dirty="0" smtClean="0">
                          <a:solidFill>
                            <a:srgbClr val="C00000"/>
                          </a:solidFill>
                          <a:effectLst/>
                          <a:latin typeface="+mn-lt"/>
                          <a:ea typeface="+mn-ea"/>
                          <a:cs typeface="+mn-cs"/>
                        </a:rPr>
                        <a:t>в течение пяти лет, </a:t>
                      </a:r>
                      <a:r>
                        <a:rPr lang="ru-RU" sz="1600" kern="1200" dirty="0" smtClean="0">
                          <a:solidFill>
                            <a:schemeClr val="bg2">
                              <a:lumMod val="10000"/>
                            </a:schemeClr>
                          </a:solidFill>
                          <a:effectLst/>
                          <a:latin typeface="+mn-lt"/>
                          <a:ea typeface="+mn-ea"/>
                          <a:cs typeface="+mn-cs"/>
                        </a:rPr>
                        <a:t>предшествовавших дню назначения (избрания) лица на должность или дню подачи в Банк России заявления о согласовании кандидатуры, </a:t>
                      </a:r>
                      <a:r>
                        <a:rPr lang="ru-RU" sz="1600" kern="1200" dirty="0" smtClean="0">
                          <a:solidFill>
                            <a:srgbClr val="C00000"/>
                          </a:solidFill>
                          <a:effectLst/>
                          <a:latin typeface="+mn-lt"/>
                          <a:ea typeface="+mn-ea"/>
                          <a:cs typeface="+mn-cs"/>
                        </a:rPr>
                        <a:t>к финансовой организации</a:t>
                      </a:r>
                      <a:r>
                        <a:rPr lang="ru-RU" sz="1600" kern="1200" dirty="0" smtClean="0">
                          <a:solidFill>
                            <a:schemeClr val="bg2">
                              <a:lumMod val="10000"/>
                            </a:schemeClr>
                          </a:solidFill>
                          <a:effectLst/>
                          <a:latin typeface="+mn-lt"/>
                          <a:ea typeface="+mn-ea"/>
                          <a:cs typeface="+mn-cs"/>
                        </a:rPr>
                        <a:t>, в которой лицо осуществляло подготовку (составление), и (или) представление, и (или) подписание, и (или) утверждение отчетности (при исполнении обязанностей единоличного исполнительного органа, его заместителя, члена коллегиального исполнительного органа, члена совета директоров (наблюдательного совета), главного бухгалтера или заместителя главного бухгалтера финансовой организации, руководителя или главного бухгалтера филиала финансовой организации), </a:t>
                      </a:r>
                      <a:r>
                        <a:rPr lang="ru-RU" sz="1600" kern="1200" dirty="0" smtClean="0">
                          <a:solidFill>
                            <a:srgbClr val="C00000"/>
                          </a:solidFill>
                          <a:effectLst/>
                          <a:latin typeface="+mn-lt"/>
                          <a:ea typeface="+mn-ea"/>
                          <a:cs typeface="+mn-cs"/>
                        </a:rPr>
                        <a:t>мер в соответствии с федеральными законами за представление существенно недостоверной отчетности</a:t>
                      </a:r>
                      <a:endParaRPr lang="ru-RU" sz="1600" dirty="0">
                        <a:solidFill>
                          <a:srgbClr val="C00000"/>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39</a:t>
            </a:fld>
            <a:endParaRPr lang="ru-RU" dirty="0">
              <a:solidFill>
                <a:srgbClr val="77777A">
                  <a:lumMod val="50000"/>
                </a:srgbClr>
              </a:solidFill>
            </a:endParaRPr>
          </a:p>
        </p:txBody>
      </p:sp>
    </p:spTree>
    <p:extLst>
      <p:ext uri="{BB962C8B-B14F-4D97-AF65-F5344CB8AC3E}">
        <p14:creationId xmlns:p14="http://schemas.microsoft.com/office/powerpoint/2010/main" val="257249843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z="1600">
                <a:solidFill>
                  <a:schemeClr val="accent6"/>
                </a:solidFill>
              </a:rPr>
              <a:t>4</a:t>
            </a:fld>
            <a:endParaRPr lang="ru-RU" sz="1600" dirty="0">
              <a:solidFill>
                <a:schemeClr val="accent6"/>
              </a:solidFill>
            </a:endParaRPr>
          </a:p>
        </p:txBody>
      </p:sp>
      <p:pic>
        <p:nvPicPr>
          <p:cNvPr id="5" name="Picture 2" descr="C:\Users\KalyaginaVA\AppData\Local\Microsoft\Windows\Temporary Internet Files\Content.Outlook\QWNCQYUQ\Банк Росс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656" y="377558"/>
            <a:ext cx="2183784" cy="9836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60099" y="742374"/>
            <a:ext cx="9213109" cy="626794"/>
          </a:xfrm>
          <a:prstGeom prst="rect">
            <a:avLst/>
          </a:prstGeom>
        </p:spPr>
        <p:txBody>
          <a:bodyPr wrap="square" lIns="133050" tIns="66526" rIns="133050" bIns="66526">
            <a:spAutoFit/>
          </a:bodyPr>
          <a:lstStyle/>
          <a:p>
            <a:pPr algn="ctr"/>
            <a:r>
              <a:rPr lang="ru-RU" sz="3200" dirty="0">
                <a:solidFill>
                  <a:schemeClr val="accent6"/>
                </a:solidFill>
              </a:rPr>
              <a:t>Федеральный закон от 29.07.2017 № </a:t>
            </a:r>
            <a:r>
              <a:rPr lang="ru-RU" sz="3200" dirty="0" smtClean="0">
                <a:solidFill>
                  <a:schemeClr val="accent6"/>
                </a:solidFill>
              </a:rPr>
              <a:t>281-ФЗ</a:t>
            </a:r>
            <a:endParaRPr lang="ru-RU" sz="3200" dirty="0">
              <a:solidFill>
                <a:schemeClr val="accent6"/>
              </a:solidFill>
            </a:endParaRPr>
          </a:p>
        </p:txBody>
      </p:sp>
      <p:cxnSp>
        <p:nvCxnSpPr>
          <p:cNvPr id="7" name="Прямая соединительная линия 6"/>
          <p:cNvCxnSpPr/>
          <p:nvPr/>
        </p:nvCxnSpPr>
        <p:spPr>
          <a:xfrm flipV="1">
            <a:off x="501661" y="1449237"/>
            <a:ext cx="11750129" cy="12077"/>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graphicFrame>
        <p:nvGraphicFramePr>
          <p:cNvPr id="10" name="Схема 9"/>
          <p:cNvGraphicFramePr/>
          <p:nvPr>
            <p:extLst>
              <p:ext uri="{D42A27DB-BD31-4B8C-83A1-F6EECF244321}">
                <p14:modId xmlns:p14="http://schemas.microsoft.com/office/powerpoint/2010/main" val="1319544625"/>
              </p:ext>
            </p:extLst>
          </p:nvPr>
        </p:nvGraphicFramePr>
        <p:xfrm>
          <a:off x="751769" y="2431778"/>
          <a:ext cx="11439582" cy="6569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Объект 1"/>
          <p:cNvSpPr>
            <a:spLocks noGrp="1"/>
          </p:cNvSpPr>
          <p:nvPr>
            <p:ph idx="1"/>
          </p:nvPr>
        </p:nvSpPr>
        <p:spPr>
          <a:xfrm>
            <a:off x="880112" y="1835703"/>
            <a:ext cx="11409714" cy="7198462"/>
          </a:xfrm>
        </p:spPr>
        <p:txBody>
          <a:bodyPr>
            <a:normAutofit/>
          </a:bodyPr>
          <a:lstStyle/>
          <a:p>
            <a:pPr marL="0" indent="0" algn="ctr">
              <a:buNone/>
            </a:pPr>
            <a:r>
              <a:rPr lang="ru-RU" sz="2400" b="1" dirty="0">
                <a:solidFill>
                  <a:schemeClr val="accent6">
                    <a:lumMod val="75000"/>
                  </a:schemeClr>
                </a:solidFill>
              </a:rPr>
              <a:t>Основные новшества, установленные Федеральным законом 281-ФЗ</a:t>
            </a:r>
          </a:p>
        </p:txBody>
      </p:sp>
    </p:spTree>
    <p:extLst>
      <p:ext uri="{BB962C8B-B14F-4D97-AF65-F5344CB8AC3E}">
        <p14:creationId xmlns:p14="http://schemas.microsoft.com/office/powerpoint/2010/main" val="2043756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763145086"/>
              </p:ext>
            </p:extLst>
          </p:nvPr>
        </p:nvGraphicFramePr>
        <p:xfrm>
          <a:off x="879474" y="2352328"/>
          <a:ext cx="11353973" cy="3979027"/>
        </p:xfrm>
        <a:graphic>
          <a:graphicData uri="http://schemas.openxmlformats.org/drawingml/2006/table">
            <a:tbl>
              <a:tblPr firstRow="1" bandRow="1">
                <a:tableStyleId>{616DA210-FB5B-4158-B5E0-FEB733F419BA}</a:tableStyleId>
              </a:tblPr>
              <a:tblGrid>
                <a:gridCol w="1272854"/>
                <a:gridCol w="2664296"/>
                <a:gridCol w="7416823"/>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ФЛ</a:t>
                      </a:r>
                      <a:r>
                        <a:rPr lang="ru-RU" sz="1600" b="1" baseline="0" dirty="0" smtClean="0">
                          <a:solidFill>
                            <a:schemeClr val="bg2">
                              <a:lumMod val="10000"/>
                            </a:schemeClr>
                          </a:solidFill>
                        </a:rPr>
                        <a:t> и ПБЮЛ - банкроты</a:t>
                      </a:r>
                      <a:endParaRPr lang="ru-RU" sz="1600" b="1"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признание лица, осуществлявшего предпринимательскую деятельность без образования юридического лица, банкротом, если на день, предшествующий дню назначения (избрания) лица на должность или дню подачи в Банк России заявления о согласовании кандидатуры</a:t>
                      </a:r>
                      <a:r>
                        <a:rPr lang="ru-RU" sz="1600" b="1" kern="1200" dirty="0" smtClean="0">
                          <a:solidFill>
                            <a:srgbClr val="C00000"/>
                          </a:solidFill>
                          <a:effectLst/>
                          <a:latin typeface="+mn-lt"/>
                          <a:ea typeface="+mn-ea"/>
                          <a:cs typeface="+mn-cs"/>
                        </a:rPr>
                        <a:t>, не истек пятилетний срок</a:t>
                      </a:r>
                      <a:r>
                        <a:rPr lang="ru-RU" sz="1600" kern="1200" dirty="0" smtClean="0">
                          <a:solidFill>
                            <a:schemeClr val="bg2">
                              <a:lumMod val="10000"/>
                            </a:schemeClr>
                          </a:solidFill>
                          <a:effectLst/>
                          <a:latin typeface="+mn-lt"/>
                          <a:ea typeface="+mn-ea"/>
                          <a:cs typeface="+mn-cs"/>
                        </a:rPr>
                        <a:t> со дня завершения в отношении этого лица процедуры реализации имущества или прекращения производства по делу о банкротстве в ходе такой процедуры</a:t>
                      </a:r>
                      <a:endParaRPr lang="ru-RU" sz="1600" dirty="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sz="1600"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признание физического лица банкротом, если на день, предшествовавший дню назначения (избрания) лица на должность или дню подачи в Банк России заявления о согласовании кандидатуры, </a:t>
                      </a:r>
                      <a:r>
                        <a:rPr lang="ru-RU" sz="1600" b="1" kern="1200" dirty="0" smtClean="0">
                          <a:solidFill>
                            <a:srgbClr val="C00000"/>
                          </a:solidFill>
                          <a:effectLst/>
                          <a:latin typeface="+mn-lt"/>
                          <a:ea typeface="+mn-ea"/>
                          <a:cs typeface="+mn-cs"/>
                        </a:rPr>
                        <a:t>не истек пятилетний срок </a:t>
                      </a:r>
                      <a:r>
                        <a:rPr lang="ru-RU" sz="1600" kern="1200" dirty="0" smtClean="0">
                          <a:solidFill>
                            <a:schemeClr val="bg2">
                              <a:lumMod val="10000"/>
                            </a:schemeClr>
                          </a:solidFill>
                          <a:effectLst/>
                          <a:latin typeface="+mn-lt"/>
                          <a:ea typeface="+mn-ea"/>
                          <a:cs typeface="+mn-cs"/>
                        </a:rPr>
                        <a:t>со дня завершения в отношении этого лица процедуры реализации имущества или прекращения производства по делу о банкротстве в ходе такой процедуры</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40</a:t>
            </a:fld>
            <a:endParaRPr lang="ru-RU" dirty="0">
              <a:solidFill>
                <a:srgbClr val="77777A">
                  <a:lumMod val="50000"/>
                </a:srgbClr>
              </a:solidFill>
            </a:endParaRPr>
          </a:p>
        </p:txBody>
      </p:sp>
    </p:spTree>
    <p:extLst>
      <p:ext uri="{BB962C8B-B14F-4D97-AF65-F5344CB8AC3E}">
        <p14:creationId xmlns:p14="http://schemas.microsoft.com/office/powerpoint/2010/main" val="2554519644"/>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96779957"/>
              </p:ext>
            </p:extLst>
          </p:nvPr>
        </p:nvGraphicFramePr>
        <p:xfrm>
          <a:off x="879474" y="2352328"/>
          <a:ext cx="11353973" cy="6905107"/>
        </p:xfrm>
        <a:graphic>
          <a:graphicData uri="http://schemas.openxmlformats.org/drawingml/2006/table">
            <a:tbl>
              <a:tblPr firstRow="1" bandRow="1">
                <a:tableStyleId>{616DA210-FB5B-4158-B5E0-FEB733F419BA}</a:tableStyleId>
              </a:tblPr>
              <a:tblGrid>
                <a:gridCol w="1272854"/>
                <a:gridCol w="2088232"/>
                <a:gridCol w="7992887"/>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Инсайд и манипулирование рынком</a:t>
                      </a:r>
                      <a:endParaRPr lang="ru-RU" sz="1600" b="1"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установление Банком России факта осуществления лицом действий (в том числе организации действий), относящихся в соответствии с законодательством Российской Федерации к </a:t>
                      </a:r>
                      <a:r>
                        <a:rPr lang="ru-RU" sz="1600" kern="1200" dirty="0" smtClean="0">
                          <a:solidFill>
                            <a:srgbClr val="C00000"/>
                          </a:solidFill>
                          <a:effectLst/>
                          <a:latin typeface="+mn-lt"/>
                          <a:ea typeface="+mn-ea"/>
                          <a:cs typeface="+mn-cs"/>
                        </a:rPr>
                        <a:t>неправомерному использованию инсайдерской информации и манипулированию рынком</a:t>
                      </a:r>
                      <a:r>
                        <a:rPr lang="ru-RU" sz="1600" kern="1200" dirty="0" smtClean="0">
                          <a:solidFill>
                            <a:schemeClr val="bg2">
                              <a:lumMod val="10000"/>
                            </a:schemeClr>
                          </a:solidFill>
                          <a:effectLst/>
                          <a:latin typeface="+mn-lt"/>
                          <a:ea typeface="+mn-ea"/>
                          <a:cs typeface="+mn-cs"/>
                        </a:rPr>
                        <a:t>, </a:t>
                      </a:r>
                      <a:r>
                        <a:rPr lang="ru-RU" sz="1600" b="1" kern="1200" dirty="0" smtClean="0">
                          <a:solidFill>
                            <a:srgbClr val="C00000"/>
                          </a:solidFill>
                          <a:effectLst/>
                          <a:latin typeface="+mn-lt"/>
                          <a:ea typeface="+mn-ea"/>
                          <a:cs typeface="+mn-cs"/>
                        </a:rPr>
                        <a:t>в течение пяти лет, </a:t>
                      </a:r>
                      <a:r>
                        <a:rPr lang="ru-RU" sz="1600" kern="1200" dirty="0" smtClean="0">
                          <a:solidFill>
                            <a:schemeClr val="bg2">
                              <a:lumMod val="10000"/>
                            </a:schemeClr>
                          </a:solidFill>
                          <a:effectLst/>
                          <a:latin typeface="+mn-lt"/>
                          <a:ea typeface="+mn-ea"/>
                          <a:cs typeface="+mn-cs"/>
                        </a:rPr>
                        <a:t>предшествовавших дню назначения (избрания) лица на должность или подачи в Банк России заявления о согласовании кандидатуры</a:t>
                      </a:r>
                      <a:endParaRPr lang="ru-RU" sz="1600" dirty="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endParaRPr lang="ru-RU" sz="1600"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осуществление лицом функций (независимо от срока, в течение которого лицо их осуществляло) единоличного исполнительного органа, его заместителя, члена коллегиального исполнительного органа, руководителя службы управления рисками, внутреннего аудитора (руководителя службы внутреннего аудита), специального должностного лица, ответственного за реализацию правил внутреннего контроля в целях противодействия легализации (отмыванию) доходов, полученных преступным путем, и финансированию терроризма, контролера (руководителя службы внутреннего контроля) или должностного лица (руководителя структурного подразделения), в обязанности которого входит осуществление внутреннего контроля в целях противодействия неправомерному использованию инсайдерской информации и манипулированию рынком, в финансовой организации в период осуществления </a:t>
                      </a:r>
                      <a:r>
                        <a:rPr lang="ru-RU" sz="1600" kern="1200" dirty="0" smtClean="0">
                          <a:solidFill>
                            <a:srgbClr val="C00000"/>
                          </a:solidFill>
                          <a:effectLst/>
                          <a:latin typeface="+mn-lt"/>
                          <a:ea typeface="+mn-ea"/>
                          <a:cs typeface="+mn-cs"/>
                        </a:rPr>
                        <a:t>такой организацией действий, относящихся в соответствии с законодательством Российской Федерации к неправомерному использованию инсайдерской информации и манипулированию рынком, </a:t>
                      </a:r>
                      <a:r>
                        <a:rPr lang="ru-RU" sz="1600" kern="1200" dirty="0" smtClean="0">
                          <a:solidFill>
                            <a:schemeClr val="bg2">
                              <a:lumMod val="10000"/>
                            </a:schemeClr>
                          </a:solidFill>
                          <a:effectLst/>
                          <a:latin typeface="+mn-lt"/>
                          <a:ea typeface="+mn-ea"/>
                          <a:cs typeface="+mn-cs"/>
                        </a:rPr>
                        <a:t>в случае неоднократного в течение одного года применения к такой организации мер за осуществление указанных действий, если на день, предшествующий дню назначения (избрания) лица на должность или дню подачи в Банк России заявления о согласовании кандидатуры, </a:t>
                      </a:r>
                      <a:r>
                        <a:rPr lang="ru-RU" sz="1600" b="1" kern="1200" dirty="0" smtClean="0">
                          <a:solidFill>
                            <a:srgbClr val="C00000"/>
                          </a:solidFill>
                          <a:effectLst/>
                          <a:latin typeface="+mn-lt"/>
                          <a:ea typeface="+mn-ea"/>
                          <a:cs typeface="+mn-cs"/>
                        </a:rPr>
                        <a:t>не истек пятилетний срок </a:t>
                      </a:r>
                      <a:r>
                        <a:rPr lang="ru-RU" sz="1600" kern="1200" dirty="0" smtClean="0">
                          <a:solidFill>
                            <a:schemeClr val="bg2">
                              <a:lumMod val="10000"/>
                            </a:schemeClr>
                          </a:solidFill>
                          <a:effectLst/>
                          <a:latin typeface="+mn-lt"/>
                          <a:ea typeface="+mn-ea"/>
                          <a:cs typeface="+mn-cs"/>
                        </a:rPr>
                        <a:t>со дня последнего применения указанных мер</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41</a:t>
            </a:fld>
            <a:endParaRPr lang="ru-RU" dirty="0">
              <a:solidFill>
                <a:srgbClr val="77777A">
                  <a:lumMod val="50000"/>
                </a:srgbClr>
              </a:solidFill>
            </a:endParaRPr>
          </a:p>
        </p:txBody>
      </p:sp>
    </p:spTree>
    <p:extLst>
      <p:ext uri="{BB962C8B-B14F-4D97-AF65-F5344CB8AC3E}">
        <p14:creationId xmlns:p14="http://schemas.microsoft.com/office/powerpoint/2010/main" val="1823869699"/>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12" y="1191265"/>
            <a:ext cx="11409761" cy="873031"/>
          </a:xfrm>
          <a:solidFill>
            <a:schemeClr val="accent6">
              <a:lumMod val="75000"/>
            </a:schemeClr>
          </a:solidFill>
        </p:spPr>
        <p:txBody>
          <a:bodyPr/>
          <a:lstStyle/>
          <a:p>
            <a:pPr algn="ctr"/>
            <a:r>
              <a:rPr lang="ru-RU" dirty="0" smtClean="0">
                <a:solidFill>
                  <a:schemeClr val="bg1"/>
                </a:solidFill>
              </a:rPr>
              <a:t>Требования, предъявляемые к деловой репутации </a:t>
            </a:r>
            <a:endParaRPr lang="ru-RU" dirty="0">
              <a:solidFill>
                <a:schemeClr val="bg1"/>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578911487"/>
              </p:ext>
            </p:extLst>
          </p:nvPr>
        </p:nvGraphicFramePr>
        <p:xfrm>
          <a:off x="879474" y="2352328"/>
          <a:ext cx="11353973" cy="3735187"/>
        </p:xfrm>
        <a:graphic>
          <a:graphicData uri="http://schemas.openxmlformats.org/drawingml/2006/table">
            <a:tbl>
              <a:tblPr firstRow="1" bandRow="1">
                <a:tableStyleId>{616DA210-FB5B-4158-B5E0-FEB733F419BA}</a:tableStyleId>
              </a:tblPr>
              <a:tblGrid>
                <a:gridCol w="1560886"/>
                <a:gridCol w="1800200"/>
                <a:gridCol w="7992887"/>
              </a:tblGrid>
              <a:tr h="626227">
                <a:tc>
                  <a:txBody>
                    <a:bodyPr/>
                    <a:lstStyle/>
                    <a:p>
                      <a:endParaRPr lang="ru-RU" dirty="0">
                        <a:solidFill>
                          <a:schemeClr val="bg2">
                            <a:lumMod val="10000"/>
                          </a:schemeClr>
                        </a:solidFill>
                      </a:endParaRPr>
                    </a:p>
                  </a:txBody>
                  <a:tcPr>
                    <a:solidFill>
                      <a:schemeClr val="accent6">
                        <a:lumMod val="20000"/>
                        <a:lumOff val="80000"/>
                      </a:schemeClr>
                    </a:solidFill>
                  </a:tcPr>
                </a:tc>
                <a:tc>
                  <a:txBody>
                    <a:bodyPr/>
                    <a:lstStyle/>
                    <a:p>
                      <a:r>
                        <a:rPr lang="ru-RU" sz="1600" dirty="0" smtClean="0">
                          <a:solidFill>
                            <a:schemeClr val="bg2">
                              <a:lumMod val="10000"/>
                            </a:schemeClr>
                          </a:solidFill>
                        </a:rPr>
                        <a:t>В настоящее время </a:t>
                      </a:r>
                      <a:endParaRPr lang="ru-RU" sz="1600" dirty="0">
                        <a:solidFill>
                          <a:schemeClr val="bg2">
                            <a:lumMod val="10000"/>
                          </a:schemeClr>
                        </a:solidFill>
                      </a:endParaRPr>
                    </a:p>
                  </a:txBody>
                  <a:tcPr>
                    <a:solidFill>
                      <a:schemeClr val="accent6">
                        <a:lumMod val="20000"/>
                        <a:lumOff val="80000"/>
                      </a:schemeClr>
                    </a:solidFill>
                  </a:tcPr>
                </a:tc>
                <a:tc>
                  <a:txBody>
                    <a:bodyPr/>
                    <a:lstStyle/>
                    <a:p>
                      <a:pPr marL="0" marR="0" indent="0" algn="ctr" defTabSz="1221664" rtl="0" eaLnBrk="1" fontAlgn="auto" latinLnBrk="0" hangingPunct="1">
                        <a:lnSpc>
                          <a:spcPct val="100000"/>
                        </a:lnSpc>
                        <a:spcBef>
                          <a:spcPts val="0"/>
                        </a:spcBef>
                        <a:spcAft>
                          <a:spcPts val="0"/>
                        </a:spcAft>
                        <a:buClrTx/>
                        <a:buSzTx/>
                        <a:buFontTx/>
                        <a:buNone/>
                        <a:tabLst/>
                        <a:defRPr/>
                      </a:pPr>
                      <a:r>
                        <a:rPr lang="ru-RU" dirty="0" smtClean="0">
                          <a:solidFill>
                            <a:schemeClr val="bg2">
                              <a:lumMod val="10000"/>
                            </a:schemeClr>
                          </a:solidFill>
                        </a:rPr>
                        <a:t>После</a:t>
                      </a:r>
                      <a:r>
                        <a:rPr lang="ru-RU" baseline="0" dirty="0" smtClean="0">
                          <a:solidFill>
                            <a:schemeClr val="bg2">
                              <a:lumMod val="10000"/>
                            </a:schemeClr>
                          </a:solidFill>
                        </a:rPr>
                        <a:t> </a:t>
                      </a:r>
                      <a:r>
                        <a:rPr lang="ru-RU" dirty="0" smtClean="0">
                          <a:solidFill>
                            <a:schemeClr val="bg2">
                              <a:lumMod val="10000"/>
                            </a:schemeClr>
                          </a:solidFill>
                        </a:rPr>
                        <a:t>вступления в силу</a:t>
                      </a:r>
                      <a:r>
                        <a:rPr lang="ru-RU" baseline="0" dirty="0" smtClean="0">
                          <a:solidFill>
                            <a:schemeClr val="bg2">
                              <a:lumMod val="10000"/>
                            </a:schemeClr>
                          </a:solidFill>
                        </a:rPr>
                        <a:t> ФЗ № 281-ФЗ</a:t>
                      </a:r>
                      <a:endParaRPr lang="ru-RU" dirty="0" smtClean="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baseline="0" dirty="0" smtClean="0">
                          <a:solidFill>
                            <a:schemeClr val="bg2">
                              <a:lumMod val="10000"/>
                            </a:schemeClr>
                          </a:solidFill>
                        </a:rPr>
                        <a:t>Подписание аудиторского заключения</a:t>
                      </a:r>
                      <a:endParaRPr lang="ru-RU" sz="1600" b="1"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наличие в </a:t>
                      </a:r>
                      <a:r>
                        <a:rPr lang="ru-RU" sz="1600" b="1" kern="1200" dirty="0" smtClean="0">
                          <a:solidFill>
                            <a:srgbClr val="C00000"/>
                          </a:solidFill>
                          <a:effectLst/>
                          <a:latin typeface="+mn-lt"/>
                          <a:ea typeface="+mn-ea"/>
                          <a:cs typeface="+mn-cs"/>
                        </a:rPr>
                        <a:t>течение пяти лет</a:t>
                      </a:r>
                      <a:r>
                        <a:rPr lang="ru-RU" sz="1600" kern="1200" dirty="0" smtClean="0">
                          <a:solidFill>
                            <a:schemeClr val="bg2">
                              <a:lumMod val="10000"/>
                            </a:schemeClr>
                          </a:solidFill>
                          <a:effectLst/>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 </a:t>
                      </a:r>
                      <a:r>
                        <a:rPr lang="ru-RU" sz="1600" kern="1200" dirty="0" smtClean="0">
                          <a:solidFill>
                            <a:srgbClr val="C00000"/>
                          </a:solidFill>
                          <a:effectLst/>
                          <a:latin typeface="+mn-lt"/>
                          <a:ea typeface="+mn-ea"/>
                          <a:cs typeface="+mn-cs"/>
                        </a:rPr>
                        <a:t>факта подписания лицом, являвшимся руководителем аудиторской организации или уполномоченным им лицом либо индивидуальным аудитором, аудиторского заключения</a:t>
                      </a:r>
                      <a:r>
                        <a:rPr lang="ru-RU" sz="1600" kern="1200" dirty="0" smtClean="0">
                          <a:solidFill>
                            <a:schemeClr val="bg2">
                              <a:lumMod val="10000"/>
                            </a:schemeClr>
                          </a:solidFill>
                          <a:effectLst/>
                          <a:latin typeface="+mn-lt"/>
                          <a:ea typeface="+mn-ea"/>
                          <a:cs typeface="+mn-cs"/>
                        </a:rPr>
                        <a:t>, признанного решением суда заведомо ложным</a:t>
                      </a:r>
                      <a:endParaRPr lang="ru-RU" sz="1600" dirty="0">
                        <a:solidFill>
                          <a:schemeClr val="bg2">
                            <a:lumMod val="10000"/>
                          </a:schemeClr>
                        </a:solidFill>
                      </a:endParaRPr>
                    </a:p>
                  </a:txBody>
                  <a:tcPr>
                    <a:solidFill>
                      <a:schemeClr val="accent6">
                        <a:lumMod val="20000"/>
                        <a:lumOff val="80000"/>
                      </a:schemeClr>
                    </a:solidFill>
                  </a:tcPr>
                </a:tc>
              </a:tr>
              <a:tr h="1212276">
                <a:tc>
                  <a:txBody>
                    <a:bodyPr/>
                    <a:lstStyle/>
                    <a:p>
                      <a:pPr marL="0" marR="0" indent="0" algn="l" defTabSz="1221664" rtl="0" eaLnBrk="1" fontAlgn="auto" latinLnBrk="0" hangingPunct="1">
                        <a:lnSpc>
                          <a:spcPct val="100000"/>
                        </a:lnSpc>
                        <a:spcBef>
                          <a:spcPts val="0"/>
                        </a:spcBef>
                        <a:spcAft>
                          <a:spcPts val="0"/>
                        </a:spcAft>
                        <a:buClrTx/>
                        <a:buSzTx/>
                        <a:buFontTx/>
                        <a:buNone/>
                        <a:tabLst/>
                        <a:defRPr/>
                      </a:pPr>
                      <a:r>
                        <a:rPr lang="ru-RU" sz="1600" b="1" dirty="0" smtClean="0">
                          <a:solidFill>
                            <a:schemeClr val="bg2">
                              <a:lumMod val="10000"/>
                            </a:schemeClr>
                          </a:solidFill>
                        </a:rPr>
                        <a:t>Отказ в гос. регистрации</a:t>
                      </a:r>
                      <a:endParaRPr lang="ru-RU" sz="1600" b="1" dirty="0">
                        <a:solidFill>
                          <a:schemeClr val="bg2">
                            <a:lumMod val="10000"/>
                          </a:schemeClr>
                        </a:solidFill>
                      </a:endParaRPr>
                    </a:p>
                  </a:txBody>
                  <a:tcPr>
                    <a:solidFill>
                      <a:schemeClr val="accent4">
                        <a:lumMod val="20000"/>
                        <a:lumOff val="80000"/>
                      </a:schemeClr>
                    </a:solidFill>
                  </a:tcPr>
                </a:tc>
                <a:tc>
                  <a:txBody>
                    <a:bodyPr/>
                    <a:lstStyle/>
                    <a:p>
                      <a:endParaRPr lang="ru-RU" sz="16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ru-RU" sz="1600" kern="1200" dirty="0" smtClean="0">
                          <a:solidFill>
                            <a:schemeClr val="bg2">
                              <a:lumMod val="10000"/>
                            </a:schemeClr>
                          </a:solidFill>
                          <a:effectLst/>
                          <a:latin typeface="+mn-lt"/>
                          <a:ea typeface="+mn-ea"/>
                          <a:cs typeface="+mn-cs"/>
                        </a:rPr>
                        <a:t>наличие в </a:t>
                      </a:r>
                      <a:r>
                        <a:rPr lang="ru-RU" sz="1600" b="1" kern="1200" dirty="0" smtClean="0">
                          <a:solidFill>
                            <a:srgbClr val="C00000"/>
                          </a:solidFill>
                          <a:effectLst/>
                          <a:latin typeface="+mn-lt"/>
                          <a:ea typeface="+mn-ea"/>
                          <a:cs typeface="+mn-cs"/>
                        </a:rPr>
                        <a:t>течение пяти лет</a:t>
                      </a:r>
                      <a:r>
                        <a:rPr lang="ru-RU" sz="1600" kern="1200" dirty="0" smtClean="0">
                          <a:solidFill>
                            <a:schemeClr val="bg2">
                              <a:lumMod val="10000"/>
                            </a:schemeClr>
                          </a:solidFill>
                          <a:effectLst/>
                          <a:latin typeface="+mn-lt"/>
                          <a:ea typeface="+mn-ea"/>
                          <a:cs typeface="+mn-cs"/>
                        </a:rPr>
                        <a:t>, предшествовавших дню назначения (избрания) лица на должность или дню подачи в Банк России заявления о согласовании кандидатуры, в отношении лица факта отказа в государственной регистрации юридического лица по основаниям, установленным </a:t>
                      </a:r>
                      <a:r>
                        <a:rPr lang="ru-RU" sz="1600" u="none" strike="noStrike" kern="1200" dirty="0" smtClean="0">
                          <a:solidFill>
                            <a:schemeClr val="bg2">
                              <a:lumMod val="10000"/>
                            </a:schemeClr>
                          </a:solidFill>
                          <a:effectLst/>
                          <a:latin typeface="+mn-lt"/>
                          <a:ea typeface="+mn-ea"/>
                          <a:cs typeface="+mn-cs"/>
                          <a:hlinkClick r:id="rId2"/>
                        </a:rPr>
                        <a:t>подпунктом "ф" пункта 1 статьи 23</a:t>
                      </a:r>
                      <a:r>
                        <a:rPr lang="ru-RU" sz="1600" kern="1200" dirty="0" smtClean="0">
                          <a:solidFill>
                            <a:schemeClr val="bg2">
                              <a:lumMod val="10000"/>
                            </a:schemeClr>
                          </a:solidFill>
                          <a:effectLst/>
                          <a:latin typeface="+mn-lt"/>
                          <a:ea typeface="+mn-ea"/>
                          <a:cs typeface="+mn-cs"/>
                        </a:rPr>
                        <a:t> Федерального закона от 8 августа 2001 года N 129-ФЗ "О государственной регистрации юридических лиц и индивидуальных предпринимателей".</a:t>
                      </a:r>
                      <a:endParaRPr lang="ru-RU" sz="1600" dirty="0">
                        <a:solidFill>
                          <a:schemeClr val="bg2">
                            <a:lumMod val="10000"/>
                          </a:schemeClr>
                        </a:solidFill>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Текст 3"/>
          <p:cNvSpPr>
            <a:spLocks noGrp="1"/>
          </p:cNvSpPr>
          <p:nvPr>
            <p:ph type="body" sz="quarter" idx="13"/>
          </p:nvPr>
        </p:nvSpPr>
        <p:spPr/>
        <p:txBody>
          <a:bodyPr/>
          <a:lstStyle/>
          <a:p>
            <a:r>
              <a:rPr lang="ru-RU" dirty="0" smtClean="0"/>
              <a:t>О</a:t>
            </a:r>
            <a:endParaRPr lang="ru-RU" dirty="0"/>
          </a:p>
        </p:txBody>
      </p:sp>
      <p:sp>
        <p:nvSpPr>
          <p:cNvPr id="6" name="Текст 3"/>
          <p:cNvSpPr txBox="1">
            <a:spLocks/>
          </p:cNvSpPr>
          <p:nvPr/>
        </p:nvSpPr>
        <p:spPr bwMode="auto">
          <a:xfrm>
            <a:off x="1072208" y="470929"/>
            <a:ext cx="10729192"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0" indent="0" algn="l" rtl="0" fontAlgn="base">
              <a:lnSpc>
                <a:spcPct val="90000"/>
              </a:lnSpc>
              <a:spcBef>
                <a:spcPts val="1337"/>
              </a:spcBef>
              <a:spcAft>
                <a:spcPct val="0"/>
              </a:spcAft>
              <a:buFont typeface="Arial" charset="0"/>
              <a:buNone/>
              <a:defRPr sz="1100" kern="1200" cap="all" baseline="0">
                <a:solidFill>
                  <a:srgbClr val="AB5253"/>
                </a:solidFill>
                <a:latin typeface="+mn-lt"/>
                <a:ea typeface="+mn-ea"/>
                <a:cs typeface="+mn-cs"/>
              </a:defRPr>
            </a:lvl1pPr>
            <a:lvl2pPr marL="237545"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2pPr>
            <a:lvl3pPr marL="358441" indent="-12089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3pPr>
            <a:lvl4pPr marL="477214"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4pPr>
            <a:lvl5pPr marL="595986" indent="-118773" algn="l" rtl="0" fontAlgn="base">
              <a:lnSpc>
                <a:spcPct val="90000"/>
              </a:lnSpc>
              <a:spcBef>
                <a:spcPts val="668"/>
              </a:spcBef>
              <a:spcAft>
                <a:spcPct val="0"/>
              </a:spcAft>
              <a:buFont typeface="Arial" charset="0"/>
              <a:buChar char="•"/>
              <a:defRPr sz="1800" kern="1200">
                <a:solidFill>
                  <a:srgbClr val="000000"/>
                </a:solidFill>
                <a:latin typeface="+mn-lt"/>
                <a:ea typeface="+mn-ea"/>
                <a:cs typeface="+mn-cs"/>
              </a:defRPr>
            </a:lvl5pPr>
            <a:lvl6pPr marL="3359579"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6pPr>
            <a:lvl7pPr marL="3970410"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7pPr>
            <a:lvl8pPr marL="4581244"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8pPr>
            <a:lvl9pPr marL="5192075" indent="-305417" algn="l" defTabSz="1221664" rtl="0" eaLnBrk="1" latinLnBrk="0" hangingPunct="1">
              <a:lnSpc>
                <a:spcPct val="90000"/>
              </a:lnSpc>
              <a:spcBef>
                <a:spcPts val="668"/>
              </a:spcBef>
              <a:buFont typeface="Arial" panose="020B0604020202020204" pitchFamily="34" charset="0"/>
              <a:buChar char="•"/>
              <a:defRPr sz="2500" kern="1200">
                <a:solidFill>
                  <a:schemeClr val="tx1"/>
                </a:solidFill>
                <a:latin typeface="+mn-lt"/>
                <a:ea typeface="+mn-ea"/>
                <a:cs typeface="+mn-cs"/>
              </a:defRPr>
            </a:lvl9pPr>
          </a:lstStyle>
          <a:p>
            <a:pPr algn="ctr" defTabSz="914400"/>
            <a:r>
              <a:rPr lang="ru-RU" sz="2800" dirty="0" smtClean="0"/>
              <a:t> Федеральный закон от 29.07.2017  № 281-ФЗ</a:t>
            </a:r>
            <a:endParaRPr lang="ru-RU" sz="2800" dirty="0"/>
          </a:p>
        </p:txBody>
      </p:sp>
      <p:sp>
        <p:nvSpPr>
          <p:cNvPr id="3" name="Номер слайда 2"/>
          <p:cNvSpPr>
            <a:spLocks noGrp="1"/>
          </p:cNvSpPr>
          <p:nvPr>
            <p:ph type="sldNum" sz="quarter" idx="14"/>
          </p:nvPr>
        </p:nvSpPr>
        <p:spPr/>
        <p:txBody>
          <a:bodyPr/>
          <a:lstStyle/>
          <a:p>
            <a:pPr>
              <a:defRPr/>
            </a:pPr>
            <a:fld id="{5E6D6FA0-F123-4826-9CC7-C40EFF0CD362}" type="slidenum">
              <a:rPr lang="ru-RU" smtClean="0">
                <a:solidFill>
                  <a:srgbClr val="77777A">
                    <a:lumMod val="50000"/>
                  </a:srgbClr>
                </a:solidFill>
              </a:rPr>
              <a:pPr>
                <a:defRPr/>
              </a:pPr>
              <a:t>42</a:t>
            </a:fld>
            <a:endParaRPr lang="ru-RU" dirty="0">
              <a:solidFill>
                <a:srgbClr val="77777A">
                  <a:lumMod val="50000"/>
                </a:srgbClr>
              </a:solidFill>
            </a:endParaRPr>
          </a:p>
        </p:txBody>
      </p:sp>
    </p:spTree>
    <p:extLst>
      <p:ext uri="{BB962C8B-B14F-4D97-AF65-F5344CB8AC3E}">
        <p14:creationId xmlns:p14="http://schemas.microsoft.com/office/powerpoint/2010/main" val="2906382306"/>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147" y="7248873"/>
            <a:ext cx="12801600" cy="1037967"/>
          </a:xfrm>
        </p:spPr>
        <p:txBody>
          <a:bodyPr>
            <a:noAutofit/>
          </a:bodyPr>
          <a:lstStyle/>
          <a:p>
            <a:pPr algn="ctr"/>
            <a:r>
              <a:rPr lang="ru-RU" sz="4500" dirty="0"/>
              <a:t>Спасибо за внимание!</a:t>
            </a:r>
            <a:br>
              <a:rPr lang="ru-RU" sz="4500" dirty="0"/>
            </a:br>
            <a:endParaRPr lang="ru-RU" sz="4500" dirty="0"/>
          </a:p>
        </p:txBody>
      </p:sp>
    </p:spTree>
    <p:extLst>
      <p:ext uri="{BB962C8B-B14F-4D97-AF65-F5344CB8AC3E}">
        <p14:creationId xmlns:p14="http://schemas.microsoft.com/office/powerpoint/2010/main" val="1125619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z="1600">
                <a:solidFill>
                  <a:schemeClr val="accent6"/>
                </a:solidFill>
              </a:rPr>
              <a:t>5</a:t>
            </a:fld>
            <a:endParaRPr lang="ru-RU" sz="1600" dirty="0">
              <a:solidFill>
                <a:schemeClr val="accent6"/>
              </a:solidFill>
            </a:endParaRPr>
          </a:p>
        </p:txBody>
      </p:sp>
      <p:pic>
        <p:nvPicPr>
          <p:cNvPr id="5" name="Picture 2" descr="C:\Users\KalyaginaVA\AppData\Local\Microsoft\Windows\Temporary Internet Files\Content.Outlook\QWNCQYUQ\Банк Росс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656" y="377558"/>
            <a:ext cx="2183784" cy="9836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60099" y="742374"/>
            <a:ext cx="8997085" cy="1119236"/>
          </a:xfrm>
          <a:prstGeom prst="rect">
            <a:avLst/>
          </a:prstGeom>
        </p:spPr>
        <p:txBody>
          <a:bodyPr wrap="square" lIns="133050" tIns="66526" rIns="133050" bIns="66526">
            <a:spAutoFit/>
          </a:bodyPr>
          <a:lstStyle/>
          <a:p>
            <a:pPr algn="ctr">
              <a:defRPr/>
            </a:pPr>
            <a:r>
              <a:rPr lang="ru-RU" sz="3200" dirty="0">
                <a:solidFill>
                  <a:schemeClr val="accent6"/>
                </a:solidFill>
              </a:rPr>
              <a:t>Федеральный закон от 29.07.2017 № </a:t>
            </a:r>
            <a:r>
              <a:rPr lang="ru-RU" sz="3200" dirty="0" smtClean="0">
                <a:solidFill>
                  <a:schemeClr val="accent6"/>
                </a:solidFill>
              </a:rPr>
              <a:t>281-ФЗ</a:t>
            </a:r>
            <a:endParaRPr lang="ru-RU" sz="3200" dirty="0">
              <a:solidFill>
                <a:schemeClr val="accent6"/>
              </a:solidFill>
            </a:endParaRPr>
          </a:p>
          <a:p>
            <a:pPr>
              <a:defRPr/>
            </a:pPr>
            <a:endParaRPr lang="ru-RU" sz="3200" dirty="0">
              <a:solidFill>
                <a:schemeClr val="accent6"/>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flipV="1">
            <a:off x="501661" y="1449237"/>
            <a:ext cx="11750129" cy="12077"/>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graphicFrame>
        <p:nvGraphicFramePr>
          <p:cNvPr id="10" name="Схема 9"/>
          <p:cNvGraphicFramePr/>
          <p:nvPr>
            <p:extLst>
              <p:ext uri="{D42A27DB-BD31-4B8C-83A1-F6EECF244321}">
                <p14:modId xmlns:p14="http://schemas.microsoft.com/office/powerpoint/2010/main" val="307022747"/>
              </p:ext>
            </p:extLst>
          </p:nvPr>
        </p:nvGraphicFramePr>
        <p:xfrm>
          <a:off x="501661" y="2141929"/>
          <a:ext cx="12059909" cy="7068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Объект 1"/>
          <p:cNvSpPr>
            <a:spLocks noGrp="1"/>
          </p:cNvSpPr>
          <p:nvPr>
            <p:ph idx="1"/>
          </p:nvPr>
        </p:nvSpPr>
        <p:spPr>
          <a:xfrm>
            <a:off x="880112" y="1594164"/>
            <a:ext cx="11409714" cy="7440001"/>
          </a:xfrm>
        </p:spPr>
        <p:txBody>
          <a:bodyPr>
            <a:normAutofit/>
          </a:bodyPr>
          <a:lstStyle/>
          <a:p>
            <a:pPr marL="0" indent="0" algn="ctr">
              <a:buNone/>
            </a:pPr>
            <a:r>
              <a:rPr lang="ru-RU" sz="2400" b="1">
                <a:solidFill>
                  <a:schemeClr val="accent6">
                    <a:lumMod val="75000"/>
                  </a:schemeClr>
                </a:solidFill>
              </a:rPr>
              <a:t>Основные </a:t>
            </a:r>
            <a:r>
              <a:rPr lang="ru-RU" sz="2400" b="1" smtClean="0">
                <a:solidFill>
                  <a:schemeClr val="accent6">
                    <a:lumMod val="75000"/>
                  </a:schemeClr>
                </a:solidFill>
              </a:rPr>
              <a:t>новшества, </a:t>
            </a:r>
            <a:r>
              <a:rPr lang="ru-RU" sz="2400" b="1" dirty="0">
                <a:solidFill>
                  <a:schemeClr val="accent6">
                    <a:lumMod val="75000"/>
                  </a:schemeClr>
                </a:solidFill>
              </a:rPr>
              <a:t>установленные Федеральным законом 281-ФЗ</a:t>
            </a:r>
          </a:p>
        </p:txBody>
      </p:sp>
    </p:spTree>
    <p:extLst>
      <p:ext uri="{BB962C8B-B14F-4D97-AF65-F5344CB8AC3E}">
        <p14:creationId xmlns:p14="http://schemas.microsoft.com/office/powerpoint/2010/main" val="236484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z="1600">
                <a:solidFill>
                  <a:schemeClr val="accent6"/>
                </a:solidFill>
              </a:rPr>
              <a:t>6</a:t>
            </a:fld>
            <a:endParaRPr lang="ru-RU" sz="1600" dirty="0">
              <a:solidFill>
                <a:schemeClr val="accent6"/>
              </a:solidFill>
            </a:endParaRPr>
          </a:p>
        </p:txBody>
      </p:sp>
      <p:pic>
        <p:nvPicPr>
          <p:cNvPr id="5" name="Picture 2" descr="C:\Users\KalyaginaVA\AppData\Local\Microsoft\Windows\Temporary Internet Files\Content.Outlook\QWNCQYUQ\Банк Росс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656" y="377558"/>
            <a:ext cx="2183784" cy="9836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60099" y="742374"/>
            <a:ext cx="9213109" cy="842237"/>
          </a:xfrm>
          <a:prstGeom prst="rect">
            <a:avLst/>
          </a:prstGeom>
        </p:spPr>
        <p:txBody>
          <a:bodyPr wrap="square" lIns="133050" tIns="66526" rIns="133050" bIns="66526">
            <a:spAutoFit/>
          </a:bodyPr>
          <a:lstStyle/>
          <a:p>
            <a:pPr>
              <a:defRPr/>
            </a:pPr>
            <a:r>
              <a:rPr lang="ru-RU" sz="3200" dirty="0">
                <a:solidFill>
                  <a:schemeClr val="accent6"/>
                </a:solidFill>
              </a:rPr>
              <a:t>Федеральный закон от 29.07.2017 № </a:t>
            </a:r>
            <a:r>
              <a:rPr lang="ru-RU" sz="3200" dirty="0" smtClean="0">
                <a:solidFill>
                  <a:schemeClr val="accent6"/>
                </a:solidFill>
              </a:rPr>
              <a:t>281-ФЗ</a:t>
            </a:r>
            <a:endParaRPr lang="ru-RU" sz="3200" dirty="0">
              <a:solidFill>
                <a:schemeClr val="accent6"/>
              </a:solidFill>
            </a:endParaRPr>
          </a:p>
          <a:p>
            <a:pPr>
              <a:defRPr/>
            </a:pPr>
            <a:endParaRPr lang="ru-RU" sz="1400" dirty="0">
              <a:solidFill>
                <a:schemeClr val="accent6"/>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flipV="1">
            <a:off x="501661" y="1449237"/>
            <a:ext cx="11750129" cy="12077"/>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graphicFrame>
        <p:nvGraphicFramePr>
          <p:cNvPr id="10" name="Схема 9"/>
          <p:cNvGraphicFramePr/>
          <p:nvPr>
            <p:extLst>
              <p:ext uri="{D42A27DB-BD31-4B8C-83A1-F6EECF244321}">
                <p14:modId xmlns:p14="http://schemas.microsoft.com/office/powerpoint/2010/main" val="3716875994"/>
              </p:ext>
            </p:extLst>
          </p:nvPr>
        </p:nvGraphicFramePr>
        <p:xfrm>
          <a:off x="751769" y="2431778"/>
          <a:ext cx="11439582" cy="6569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Объект 1"/>
          <p:cNvSpPr>
            <a:spLocks noGrp="1"/>
          </p:cNvSpPr>
          <p:nvPr>
            <p:ph idx="1"/>
          </p:nvPr>
        </p:nvSpPr>
        <p:spPr>
          <a:xfrm>
            <a:off x="880112" y="1835703"/>
            <a:ext cx="11409714" cy="7198462"/>
          </a:xfrm>
        </p:spPr>
        <p:txBody>
          <a:bodyPr>
            <a:normAutofit/>
          </a:bodyPr>
          <a:lstStyle/>
          <a:p>
            <a:pPr marL="0" indent="0" algn="ctr">
              <a:buNone/>
            </a:pPr>
            <a:r>
              <a:rPr lang="ru-RU" sz="2400" b="1" dirty="0">
                <a:solidFill>
                  <a:schemeClr val="accent6">
                    <a:lumMod val="75000"/>
                  </a:schemeClr>
                </a:solidFill>
              </a:rPr>
              <a:t>Основные </a:t>
            </a:r>
            <a:r>
              <a:rPr lang="ru-RU" sz="2400" b="1" dirty="0" smtClean="0">
                <a:solidFill>
                  <a:schemeClr val="accent6">
                    <a:lumMod val="75000"/>
                  </a:schemeClr>
                </a:solidFill>
              </a:rPr>
              <a:t>новшества, </a:t>
            </a:r>
            <a:r>
              <a:rPr lang="ru-RU" sz="2400" b="1" dirty="0">
                <a:solidFill>
                  <a:schemeClr val="accent6">
                    <a:lumMod val="75000"/>
                  </a:schemeClr>
                </a:solidFill>
              </a:rPr>
              <a:t>установленные Федеральным законом 281-ФЗ</a:t>
            </a:r>
          </a:p>
        </p:txBody>
      </p:sp>
    </p:spTree>
    <p:extLst>
      <p:ext uri="{BB962C8B-B14F-4D97-AF65-F5344CB8AC3E}">
        <p14:creationId xmlns:p14="http://schemas.microsoft.com/office/powerpoint/2010/main" val="240324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z="1600">
                <a:solidFill>
                  <a:schemeClr val="accent6"/>
                </a:solidFill>
              </a:rPr>
              <a:t>7</a:t>
            </a:fld>
            <a:endParaRPr lang="ru-RU" sz="1600" dirty="0">
              <a:solidFill>
                <a:schemeClr val="accent6"/>
              </a:solidFill>
            </a:endParaRPr>
          </a:p>
        </p:txBody>
      </p:sp>
      <p:pic>
        <p:nvPicPr>
          <p:cNvPr id="5" name="Picture 2" descr="C:\Users\KalyaginaVA\AppData\Local\Microsoft\Windows\Temporary Internet Files\Content.Outlook\QWNCQYUQ\Банк Росс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656" y="377558"/>
            <a:ext cx="2183784" cy="9836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60099" y="742374"/>
            <a:ext cx="8925077" cy="626794"/>
          </a:xfrm>
          <a:prstGeom prst="rect">
            <a:avLst/>
          </a:prstGeom>
        </p:spPr>
        <p:txBody>
          <a:bodyPr wrap="square" lIns="133050" tIns="66526" rIns="133050" bIns="66526">
            <a:spAutoFit/>
          </a:bodyPr>
          <a:lstStyle/>
          <a:p>
            <a:pPr algn="ctr"/>
            <a:r>
              <a:rPr lang="ru-RU" sz="3200" dirty="0">
                <a:solidFill>
                  <a:schemeClr val="accent6"/>
                </a:solidFill>
              </a:rPr>
              <a:t>Федеральный закон от 29.07.2017 № </a:t>
            </a:r>
            <a:r>
              <a:rPr lang="ru-RU" sz="3200" dirty="0" smtClean="0">
                <a:solidFill>
                  <a:schemeClr val="accent6"/>
                </a:solidFill>
              </a:rPr>
              <a:t>281-ФЗ</a:t>
            </a:r>
            <a:endParaRPr lang="ru-RU" sz="3200" dirty="0">
              <a:solidFill>
                <a:schemeClr val="accent6"/>
              </a:solidFill>
            </a:endParaRPr>
          </a:p>
        </p:txBody>
      </p:sp>
      <p:cxnSp>
        <p:nvCxnSpPr>
          <p:cNvPr id="7" name="Прямая соединительная линия 6"/>
          <p:cNvCxnSpPr/>
          <p:nvPr/>
        </p:nvCxnSpPr>
        <p:spPr>
          <a:xfrm flipV="1">
            <a:off x="501661" y="1449237"/>
            <a:ext cx="11750129" cy="12077"/>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860099" y="3579351"/>
            <a:ext cx="11409714" cy="5454813"/>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880112" y="1642259"/>
            <a:ext cx="11409714" cy="2046985"/>
          </a:xfrm>
          <a:prstGeom prst="rect">
            <a:avLst/>
          </a:prstGeom>
        </p:spPr>
        <p:txBody>
          <a:bodyPr wrap="square" lIns="122186" tIns="61094" rIns="122186" bIns="61094">
            <a:spAutoFit/>
          </a:bodyPr>
          <a:lstStyle/>
          <a:p>
            <a:pPr algn="ctr"/>
            <a:r>
              <a:rPr lang="ru-RU" b="1" dirty="0" smtClean="0">
                <a:solidFill>
                  <a:schemeClr val="accent6"/>
                </a:solidFill>
              </a:rPr>
              <a:t>Требования  к владельцам и контролерам.</a:t>
            </a:r>
          </a:p>
          <a:p>
            <a:pPr algn="ctr"/>
            <a:r>
              <a:rPr lang="ru-RU" b="1" dirty="0" smtClean="0">
                <a:solidFill>
                  <a:schemeClr val="accent6"/>
                </a:solidFill>
              </a:rPr>
              <a:t>Лицом,  имеющим право (прямо или косвенно) либо совместно с иными лицами распоряжаться более 10% акций (долей) составляющих уставный капитал УК, не может являться:</a:t>
            </a:r>
            <a:endParaRPr lang="ru-RU" dirty="0" smtClean="0">
              <a:solidFill>
                <a:schemeClr val="accent6"/>
              </a:solidFill>
            </a:endParaRPr>
          </a:p>
          <a:p>
            <a:pPr algn="ctr"/>
            <a:endParaRPr lang="ru-RU" dirty="0">
              <a:solidFill>
                <a:schemeClr val="accent6"/>
              </a:solidFill>
            </a:endParaRPr>
          </a:p>
        </p:txBody>
      </p:sp>
      <p:sp>
        <p:nvSpPr>
          <p:cNvPr id="26" name="TextBox 25"/>
          <p:cNvSpPr txBox="1"/>
          <p:nvPr/>
        </p:nvSpPr>
        <p:spPr>
          <a:xfrm>
            <a:off x="6410086" y="6195491"/>
            <a:ext cx="3879498"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2" name="TextBox 1"/>
          <p:cNvSpPr txBox="1"/>
          <p:nvPr/>
        </p:nvSpPr>
        <p:spPr>
          <a:xfrm>
            <a:off x="850246" y="5044213"/>
            <a:ext cx="11401543" cy="1706880"/>
          </a:xfrm>
          <a:prstGeom prst="rect">
            <a:avLst/>
          </a:prstGeom>
          <a:noFill/>
        </p:spPr>
        <p:txBody>
          <a:bodyPr wrap="none" lIns="0" tIns="0" rIns="0" bIns="0" rtlCol="0" anchor="t" anchorCtr="0">
            <a:noAutofit/>
          </a:bodyPr>
          <a:lstStyle/>
          <a:p>
            <a:pPr marL="537667" indent="-537667">
              <a:lnSpc>
                <a:spcPct val="90000"/>
              </a:lnSpc>
              <a:buFont typeface="Arial" panose="020B0604020202020204" pitchFamily="34" charset="0"/>
              <a:buChar char="•"/>
            </a:pPr>
            <a:endParaRPr lang="ru-RU" sz="3100" dirty="0">
              <a:solidFill>
                <a:schemeClr val="accent6"/>
              </a:solidFill>
            </a:endParaRPr>
          </a:p>
        </p:txBody>
      </p:sp>
      <p:sp>
        <p:nvSpPr>
          <p:cNvPr id="3" name="Скругленный прямоугольник 2"/>
          <p:cNvSpPr/>
          <p:nvPr/>
        </p:nvSpPr>
        <p:spPr>
          <a:xfrm>
            <a:off x="964238" y="4728592"/>
            <a:ext cx="11325588" cy="960521"/>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ЮЛ, у которого за совершение нарушения была отозвана  лицензия на осуществление деятельности на финансовом </a:t>
            </a:r>
            <a:r>
              <a:rPr lang="ru-RU" sz="1900" dirty="0" smtClean="0">
                <a:solidFill>
                  <a:schemeClr val="accent6"/>
                </a:solidFill>
              </a:rPr>
              <a:t>рынке,  </a:t>
            </a:r>
            <a:r>
              <a:rPr lang="ru-RU" sz="1900" dirty="0">
                <a:solidFill>
                  <a:schemeClr val="accent6"/>
                </a:solidFill>
              </a:rPr>
              <a:t>либо сведения о котором были исключены из реестра финансовых организаций</a:t>
            </a:r>
          </a:p>
        </p:txBody>
      </p:sp>
      <p:sp>
        <p:nvSpPr>
          <p:cNvPr id="25" name="Скругленный прямоугольник 24"/>
          <p:cNvSpPr/>
          <p:nvPr/>
        </p:nvSpPr>
        <p:spPr>
          <a:xfrm>
            <a:off x="962250" y="5897653"/>
            <a:ext cx="11307563" cy="417196"/>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smtClean="0">
                <a:solidFill>
                  <a:schemeClr val="accent6"/>
                </a:solidFill>
              </a:rPr>
              <a:t>Лицо, </a:t>
            </a:r>
            <a:r>
              <a:rPr lang="ru-RU" sz="1900" dirty="0">
                <a:solidFill>
                  <a:schemeClr val="accent6"/>
                </a:solidFill>
              </a:rPr>
              <a:t>не соответствующее требованиям к деловой репутации </a:t>
            </a:r>
          </a:p>
        </p:txBody>
      </p:sp>
      <p:sp>
        <p:nvSpPr>
          <p:cNvPr id="27" name="Скругленный прямоугольник 26"/>
          <p:cNvSpPr/>
          <p:nvPr/>
        </p:nvSpPr>
        <p:spPr>
          <a:xfrm>
            <a:off x="982261" y="6472303"/>
            <a:ext cx="11307565" cy="484038"/>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ЮЛ в случае, если  ЕИО этого ЮЛ не соответствует требованиям к деловой репутации</a:t>
            </a:r>
          </a:p>
        </p:txBody>
      </p:sp>
      <p:sp>
        <p:nvSpPr>
          <p:cNvPr id="28" name="Скругленный прямоугольник 27"/>
          <p:cNvSpPr/>
          <p:nvPr/>
        </p:nvSpPr>
        <p:spPr>
          <a:xfrm>
            <a:off x="982263" y="7184181"/>
            <a:ext cx="11269525" cy="403310"/>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smtClean="0">
                <a:solidFill>
                  <a:schemeClr val="accent6"/>
                </a:solidFill>
              </a:rPr>
              <a:t>Лицо, </a:t>
            </a:r>
            <a:r>
              <a:rPr lang="ru-RU" sz="1900" dirty="0">
                <a:solidFill>
                  <a:schemeClr val="accent6"/>
                </a:solidFill>
              </a:rPr>
              <a:t>не соответствующее требованиям к финансовому положению</a:t>
            </a:r>
          </a:p>
        </p:txBody>
      </p:sp>
      <p:sp>
        <p:nvSpPr>
          <p:cNvPr id="29" name="Скругленный прямоугольник 28"/>
          <p:cNvSpPr/>
          <p:nvPr/>
        </p:nvSpPr>
        <p:spPr>
          <a:xfrm>
            <a:off x="978704" y="3432448"/>
            <a:ext cx="11307563" cy="995617"/>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ЮЛ, зарегистрированное в государствах или на территориях, предоставляющих льготный режим налогообложения (перечень утверждается Минфином). </a:t>
            </a:r>
          </a:p>
        </p:txBody>
      </p:sp>
    </p:spTree>
    <p:extLst>
      <p:ext uri="{BB962C8B-B14F-4D97-AF65-F5344CB8AC3E}">
        <p14:creationId xmlns:p14="http://schemas.microsoft.com/office/powerpoint/2010/main" val="337215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z="1600">
                <a:solidFill>
                  <a:schemeClr val="accent6"/>
                </a:solidFill>
              </a:rPr>
              <a:t>8</a:t>
            </a:fld>
            <a:endParaRPr lang="ru-RU" sz="1600" dirty="0">
              <a:solidFill>
                <a:schemeClr val="accent6"/>
              </a:solidFill>
            </a:endParaRPr>
          </a:p>
        </p:txBody>
      </p:sp>
      <p:pic>
        <p:nvPicPr>
          <p:cNvPr id="5" name="Picture 2" descr="C:\Users\KalyaginaVA\AppData\Local\Microsoft\Windows\Temporary Internet Files\Content.Outlook\QWNCQYUQ\Банк Росс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656" y="377558"/>
            <a:ext cx="2183784" cy="9836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60099" y="742374"/>
            <a:ext cx="9069093" cy="626794"/>
          </a:xfrm>
          <a:prstGeom prst="rect">
            <a:avLst/>
          </a:prstGeom>
        </p:spPr>
        <p:txBody>
          <a:bodyPr wrap="square" lIns="133050" tIns="66526" rIns="133050" bIns="66526">
            <a:spAutoFit/>
          </a:bodyPr>
          <a:lstStyle/>
          <a:p>
            <a:pPr algn="ctr"/>
            <a:r>
              <a:rPr lang="ru-RU" sz="3200" dirty="0">
                <a:solidFill>
                  <a:schemeClr val="accent6"/>
                </a:solidFill>
              </a:rPr>
              <a:t>Федеральный закон от 29.07.2017 № </a:t>
            </a:r>
            <a:r>
              <a:rPr lang="ru-RU" sz="3200" dirty="0" smtClean="0">
                <a:solidFill>
                  <a:schemeClr val="accent6"/>
                </a:solidFill>
              </a:rPr>
              <a:t>281-ФЗ</a:t>
            </a:r>
            <a:endParaRPr lang="ru-RU" sz="3200" dirty="0">
              <a:solidFill>
                <a:schemeClr val="accent6"/>
              </a:solidFill>
            </a:endParaRPr>
          </a:p>
        </p:txBody>
      </p:sp>
      <p:cxnSp>
        <p:nvCxnSpPr>
          <p:cNvPr id="7" name="Прямая соединительная линия 6"/>
          <p:cNvCxnSpPr/>
          <p:nvPr/>
        </p:nvCxnSpPr>
        <p:spPr>
          <a:xfrm flipV="1">
            <a:off x="501661" y="1449237"/>
            <a:ext cx="11750129" cy="12077"/>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860099" y="3579351"/>
            <a:ext cx="11409714" cy="5454813"/>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880112" y="1642258"/>
            <a:ext cx="11409714" cy="1200599"/>
          </a:xfrm>
          <a:prstGeom prst="rect">
            <a:avLst/>
          </a:prstGeom>
        </p:spPr>
        <p:txBody>
          <a:bodyPr wrap="square" lIns="122186" tIns="61094" rIns="122186" bIns="61094">
            <a:spAutoFit/>
          </a:bodyPr>
          <a:lstStyle/>
          <a:p>
            <a:pPr algn="ctr"/>
            <a:r>
              <a:rPr lang="ru-RU" sz="2000" b="1" dirty="0">
                <a:solidFill>
                  <a:schemeClr val="accent6"/>
                </a:solidFill>
              </a:rPr>
              <a:t>Основания для отказа в предоставлении предварительного согласия (последующего одобрения) на совершение сделок с </a:t>
            </a:r>
            <a:r>
              <a:rPr lang="ru-RU" sz="2000" b="1" dirty="0" smtClean="0">
                <a:solidFill>
                  <a:schemeClr val="accent6"/>
                </a:solidFill>
              </a:rPr>
              <a:t>акциями (долями) УК</a:t>
            </a:r>
            <a:r>
              <a:rPr lang="ru-RU" b="1" dirty="0" smtClean="0">
                <a:solidFill>
                  <a:schemeClr val="accent6"/>
                </a:solidFill>
              </a:rPr>
              <a:t>.</a:t>
            </a:r>
            <a:endParaRPr lang="ru-RU" dirty="0">
              <a:solidFill>
                <a:schemeClr val="accent6"/>
              </a:solidFill>
            </a:endParaRPr>
          </a:p>
          <a:p>
            <a:pPr algn="ctr"/>
            <a:endParaRPr lang="ru-RU" dirty="0">
              <a:solidFill>
                <a:schemeClr val="accent6"/>
              </a:solidFill>
            </a:endParaRPr>
          </a:p>
        </p:txBody>
      </p:sp>
      <p:sp>
        <p:nvSpPr>
          <p:cNvPr id="26" name="TextBox 25"/>
          <p:cNvSpPr txBox="1"/>
          <p:nvPr/>
        </p:nvSpPr>
        <p:spPr>
          <a:xfrm>
            <a:off x="6410086" y="6195491"/>
            <a:ext cx="3879498"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2" name="TextBox 1"/>
          <p:cNvSpPr txBox="1"/>
          <p:nvPr/>
        </p:nvSpPr>
        <p:spPr>
          <a:xfrm>
            <a:off x="850246" y="5044213"/>
            <a:ext cx="11401543" cy="1706880"/>
          </a:xfrm>
          <a:prstGeom prst="rect">
            <a:avLst/>
          </a:prstGeom>
          <a:noFill/>
        </p:spPr>
        <p:txBody>
          <a:bodyPr wrap="none" lIns="0" tIns="0" rIns="0" bIns="0" rtlCol="0" anchor="t" anchorCtr="0">
            <a:noAutofit/>
          </a:bodyPr>
          <a:lstStyle/>
          <a:p>
            <a:pPr marL="537667" indent="-537667">
              <a:lnSpc>
                <a:spcPct val="90000"/>
              </a:lnSpc>
              <a:buFont typeface="Arial" panose="020B0604020202020204" pitchFamily="34" charset="0"/>
              <a:buChar char="•"/>
            </a:pPr>
            <a:endParaRPr lang="ru-RU" sz="3100" dirty="0">
              <a:solidFill>
                <a:schemeClr val="accent6"/>
              </a:solidFill>
            </a:endParaRPr>
          </a:p>
        </p:txBody>
      </p:sp>
      <p:sp>
        <p:nvSpPr>
          <p:cNvPr id="3" name="Скругленный прямоугольник 2"/>
          <p:cNvSpPr/>
          <p:nvPr/>
        </p:nvSpPr>
        <p:spPr>
          <a:xfrm>
            <a:off x="973249" y="4216248"/>
            <a:ext cx="11325588" cy="1159151"/>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Признание приобретателя более 10% акций </a:t>
            </a:r>
            <a:r>
              <a:rPr lang="ru-RU" sz="1900" dirty="0" smtClean="0">
                <a:solidFill>
                  <a:schemeClr val="accent6"/>
                </a:solidFill>
              </a:rPr>
              <a:t>(долей) </a:t>
            </a:r>
            <a:r>
              <a:rPr lang="ru-RU" sz="1900" dirty="0">
                <a:solidFill>
                  <a:schemeClr val="accent6"/>
                </a:solidFill>
              </a:rPr>
              <a:t>У</a:t>
            </a:r>
            <a:r>
              <a:rPr lang="ru-RU" sz="1900" dirty="0" smtClean="0">
                <a:solidFill>
                  <a:schemeClr val="accent6"/>
                </a:solidFill>
              </a:rPr>
              <a:t>К </a:t>
            </a:r>
            <a:r>
              <a:rPr lang="ru-RU" sz="1900" dirty="0">
                <a:solidFill>
                  <a:schemeClr val="accent6"/>
                </a:solidFill>
              </a:rPr>
              <a:t>или  лица, устанавливающего контроль в отношении акционеров (участников) У</a:t>
            </a:r>
            <a:r>
              <a:rPr lang="ru-RU" sz="1900" dirty="0" smtClean="0">
                <a:solidFill>
                  <a:schemeClr val="accent6"/>
                </a:solidFill>
              </a:rPr>
              <a:t>К, </a:t>
            </a:r>
            <a:r>
              <a:rPr lang="ru-RU" sz="1900" dirty="0">
                <a:solidFill>
                  <a:schemeClr val="accent6"/>
                </a:solidFill>
              </a:rPr>
              <a:t>а также ЕИО ЮЛ совершающего указанную сделку, не соответствующими требованиям к деловой репутации</a:t>
            </a:r>
          </a:p>
        </p:txBody>
      </p:sp>
      <p:sp>
        <p:nvSpPr>
          <p:cNvPr id="23" name="Скругленный прямоугольник 22"/>
          <p:cNvSpPr/>
          <p:nvPr/>
        </p:nvSpPr>
        <p:spPr>
          <a:xfrm>
            <a:off x="923740" y="5776716"/>
            <a:ext cx="11307565" cy="837549"/>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Несоответствие лица приобретающего более 10% акций </a:t>
            </a:r>
            <a:r>
              <a:rPr lang="ru-RU" sz="1900" dirty="0" smtClean="0">
                <a:solidFill>
                  <a:schemeClr val="accent6"/>
                </a:solidFill>
              </a:rPr>
              <a:t>(долей) </a:t>
            </a:r>
            <a:r>
              <a:rPr lang="ru-RU" sz="1900" dirty="0">
                <a:solidFill>
                  <a:schemeClr val="accent6"/>
                </a:solidFill>
              </a:rPr>
              <a:t>У</a:t>
            </a:r>
            <a:r>
              <a:rPr lang="ru-RU" sz="1900" dirty="0" smtClean="0">
                <a:solidFill>
                  <a:schemeClr val="accent6"/>
                </a:solidFill>
              </a:rPr>
              <a:t>К </a:t>
            </a:r>
            <a:r>
              <a:rPr lang="ru-RU" sz="1900" dirty="0">
                <a:solidFill>
                  <a:schemeClr val="accent6"/>
                </a:solidFill>
              </a:rPr>
              <a:t>или устанавливающего контроль в отношении акционеров </a:t>
            </a:r>
            <a:r>
              <a:rPr lang="ru-RU" sz="1900" dirty="0" smtClean="0">
                <a:solidFill>
                  <a:schemeClr val="accent6"/>
                </a:solidFill>
              </a:rPr>
              <a:t>(участников</a:t>
            </a:r>
            <a:r>
              <a:rPr lang="ru-RU" sz="1900" dirty="0">
                <a:solidFill>
                  <a:schemeClr val="accent6"/>
                </a:solidFill>
              </a:rPr>
              <a:t>) У</a:t>
            </a:r>
            <a:r>
              <a:rPr lang="ru-RU" sz="1900" dirty="0" smtClean="0">
                <a:solidFill>
                  <a:schemeClr val="accent6"/>
                </a:solidFill>
              </a:rPr>
              <a:t>К </a:t>
            </a:r>
            <a:r>
              <a:rPr lang="ru-RU" sz="1900" dirty="0">
                <a:solidFill>
                  <a:schemeClr val="accent6"/>
                </a:solidFill>
              </a:rPr>
              <a:t>требованиям, предъявляемым к владельцам и </a:t>
            </a:r>
            <a:r>
              <a:rPr lang="ru-RU" sz="1900" dirty="0" smtClean="0">
                <a:solidFill>
                  <a:schemeClr val="accent6"/>
                </a:solidFill>
              </a:rPr>
              <a:t>контролерам</a:t>
            </a:r>
            <a:endParaRPr lang="ru-RU" sz="1900" dirty="0">
              <a:solidFill>
                <a:schemeClr val="accent6"/>
              </a:solidFill>
            </a:endParaRPr>
          </a:p>
        </p:txBody>
      </p:sp>
      <p:sp>
        <p:nvSpPr>
          <p:cNvPr id="25" name="Скругленный прямоугольник 24"/>
          <p:cNvSpPr/>
          <p:nvPr/>
        </p:nvSpPr>
        <p:spPr>
          <a:xfrm>
            <a:off x="923742" y="7069542"/>
            <a:ext cx="11307563" cy="888498"/>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Наличие иных оснований, предусмотренных федеральными законами и принимаемыми в соответствии с ними нормативными актами Банка России </a:t>
            </a:r>
          </a:p>
        </p:txBody>
      </p:sp>
      <p:sp>
        <p:nvSpPr>
          <p:cNvPr id="16" name="Скругленный прямоугольник 15"/>
          <p:cNvSpPr/>
          <p:nvPr/>
        </p:nvSpPr>
        <p:spPr>
          <a:xfrm>
            <a:off x="973249" y="2868071"/>
            <a:ext cx="11325588" cy="978777"/>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3378" tIns="71689" rIns="143378" bIns="71689" rtlCol="0" anchor="ctr"/>
          <a:lstStyle/>
          <a:p>
            <a:pPr marL="537667" indent="-537667">
              <a:lnSpc>
                <a:spcPct val="90000"/>
              </a:lnSpc>
              <a:buFont typeface="Arial" panose="020B0604020202020204" pitchFamily="34" charset="0"/>
              <a:buChar char="•"/>
            </a:pPr>
            <a:r>
              <a:rPr lang="ru-RU" sz="1900" dirty="0">
                <a:solidFill>
                  <a:schemeClr val="accent6"/>
                </a:solidFill>
              </a:rPr>
              <a:t>Выявление неудовлетворительного финансового положения  приобретателя  более 10% акций </a:t>
            </a:r>
            <a:r>
              <a:rPr lang="ru-RU" sz="1900" dirty="0" smtClean="0">
                <a:solidFill>
                  <a:schemeClr val="accent6"/>
                </a:solidFill>
              </a:rPr>
              <a:t>(долей) УК </a:t>
            </a:r>
            <a:r>
              <a:rPr lang="ru-RU" sz="1900" dirty="0">
                <a:solidFill>
                  <a:schemeClr val="accent6"/>
                </a:solidFill>
              </a:rPr>
              <a:t>или лица, устанавливающего контроль в отношении акционеров (участников) </a:t>
            </a:r>
            <a:r>
              <a:rPr lang="ru-RU" sz="1900" dirty="0" smtClean="0">
                <a:solidFill>
                  <a:schemeClr val="accent6"/>
                </a:solidFill>
              </a:rPr>
              <a:t>УК</a:t>
            </a:r>
            <a:endParaRPr lang="ru-RU" sz="1900" dirty="0">
              <a:solidFill>
                <a:schemeClr val="accent6"/>
              </a:solidFill>
            </a:endParaRPr>
          </a:p>
        </p:txBody>
      </p:sp>
    </p:spTree>
    <p:extLst>
      <p:ext uri="{BB962C8B-B14F-4D97-AF65-F5344CB8AC3E}">
        <p14:creationId xmlns:p14="http://schemas.microsoft.com/office/powerpoint/2010/main" val="4203503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663181" y="584992"/>
            <a:ext cx="504249" cy="511175"/>
          </a:xfrm>
        </p:spPr>
        <p:txBody>
          <a:bodyPr/>
          <a:lstStyle/>
          <a:p>
            <a:r>
              <a:rPr lang="en-US" sz="1600" dirty="0" smtClean="0">
                <a:solidFill>
                  <a:schemeClr val="accent6"/>
                </a:solidFill>
              </a:rPr>
              <a:t>12</a:t>
            </a:r>
          </a:p>
          <a:p>
            <a:endParaRPr lang="ru-RU" sz="1600" dirty="0">
              <a:solidFill>
                <a:schemeClr val="accent6"/>
              </a:solidFill>
            </a:endParaRPr>
          </a:p>
        </p:txBody>
      </p:sp>
      <p:sp>
        <p:nvSpPr>
          <p:cNvPr id="6" name="Прямоугольник 5"/>
          <p:cNvSpPr/>
          <p:nvPr/>
        </p:nvSpPr>
        <p:spPr>
          <a:xfrm>
            <a:off x="880111" y="932655"/>
            <a:ext cx="10540213" cy="565228"/>
          </a:xfrm>
          <a:prstGeom prst="rect">
            <a:avLst/>
          </a:prstGeom>
        </p:spPr>
        <p:txBody>
          <a:bodyPr wrap="square" lIns="133039" tIns="66521" rIns="133039" bIns="66521">
            <a:spAutoFit/>
          </a:bodyPr>
          <a:lstStyle/>
          <a:p>
            <a:r>
              <a:rPr lang="ru-RU" sz="2800" dirty="0">
                <a:solidFill>
                  <a:schemeClr val="accent6"/>
                </a:solidFill>
              </a:rPr>
              <a:t>Федеральный закон от 29.07.2017 № </a:t>
            </a:r>
            <a:r>
              <a:rPr lang="ru-RU" sz="2800" dirty="0" smtClean="0">
                <a:solidFill>
                  <a:schemeClr val="accent6"/>
                </a:solidFill>
              </a:rPr>
              <a:t>281-ФЗ</a:t>
            </a:r>
            <a:endParaRPr lang="ru-RU" sz="2800" dirty="0">
              <a:solidFill>
                <a:schemeClr val="accent6"/>
              </a:solidFill>
            </a:endParaRPr>
          </a:p>
        </p:txBody>
      </p:sp>
      <p:cxnSp>
        <p:nvCxnSpPr>
          <p:cNvPr id="7" name="Прямая соединительная линия 6"/>
          <p:cNvCxnSpPr/>
          <p:nvPr/>
        </p:nvCxnSpPr>
        <p:spPr>
          <a:xfrm flipV="1">
            <a:off x="501663" y="1449237"/>
            <a:ext cx="11750128" cy="12078"/>
          </a:xfrm>
          <a:prstGeom prst="line">
            <a:avLst/>
          </a:prstGeom>
          <a:ln>
            <a:solidFill>
              <a:srgbClr val="AB5253"/>
            </a:solidFill>
          </a:ln>
        </p:spPr>
        <p:style>
          <a:lnRef idx="1">
            <a:schemeClr val="accent1"/>
          </a:lnRef>
          <a:fillRef idx="0">
            <a:schemeClr val="accent1"/>
          </a:fillRef>
          <a:effectRef idx="0">
            <a:schemeClr val="accent1"/>
          </a:effectRef>
          <a:fontRef idx="minor">
            <a:schemeClr val="tx1"/>
          </a:fontRef>
        </p:style>
      </p:cxnSp>
      <p:sp>
        <p:nvSpPr>
          <p:cNvPr id="9" name="Объект 8"/>
          <p:cNvSpPr>
            <a:spLocks noGrp="1"/>
          </p:cNvSpPr>
          <p:nvPr>
            <p:ph idx="1"/>
          </p:nvPr>
        </p:nvSpPr>
        <p:spPr>
          <a:xfrm>
            <a:off x="860098" y="2547122"/>
            <a:ext cx="11409715" cy="6487044"/>
          </a:xfrm>
        </p:spPr>
        <p:txBody>
          <a:bodyPr/>
          <a:lstStyle/>
          <a:p>
            <a:pPr lvl="0"/>
            <a:r>
              <a:rPr lang="ru-RU" dirty="0">
                <a:solidFill>
                  <a:schemeClr val="bg1"/>
                </a:solidFill>
              </a:rPr>
              <a:t>ЕИО, Заместитель ЕИО, </a:t>
            </a:r>
          </a:p>
          <a:p>
            <a:pPr lvl="0"/>
            <a:r>
              <a:rPr lang="ru-RU" dirty="0">
                <a:solidFill>
                  <a:schemeClr val="bg1"/>
                </a:solidFill>
              </a:rPr>
              <a:t>Член КИО, Руководитель филиала СО</a:t>
            </a:r>
          </a:p>
          <a:p>
            <a:endParaRPr lang="ru-RU" dirty="0"/>
          </a:p>
        </p:txBody>
      </p:sp>
      <p:sp>
        <p:nvSpPr>
          <p:cNvPr id="11" name="Прямоугольник 10"/>
          <p:cNvSpPr/>
          <p:nvPr/>
        </p:nvSpPr>
        <p:spPr>
          <a:xfrm>
            <a:off x="880111" y="1642259"/>
            <a:ext cx="11409715" cy="1000534"/>
          </a:xfrm>
          <a:prstGeom prst="rect">
            <a:avLst/>
          </a:prstGeom>
        </p:spPr>
        <p:txBody>
          <a:bodyPr wrap="square" lIns="122177" tIns="61089" rIns="122177" bIns="61089">
            <a:spAutoFit/>
          </a:bodyPr>
          <a:lstStyle/>
          <a:p>
            <a:pPr algn="ctr"/>
            <a:r>
              <a:rPr lang="ru-RU" b="1" dirty="0">
                <a:solidFill>
                  <a:schemeClr val="accent6"/>
                </a:solidFill>
              </a:rPr>
              <a:t>Перечень должностных лиц </a:t>
            </a:r>
            <a:r>
              <a:rPr lang="ru-RU" sz="3200" b="1" dirty="0" smtClean="0">
                <a:solidFill>
                  <a:schemeClr val="accent6"/>
                </a:solidFill>
              </a:rPr>
              <a:t>Управляющей компании</a:t>
            </a:r>
            <a:r>
              <a:rPr lang="ru-RU" b="1" dirty="0" smtClean="0">
                <a:solidFill>
                  <a:schemeClr val="accent6"/>
                </a:solidFill>
              </a:rPr>
              <a:t>, </a:t>
            </a:r>
            <a:r>
              <a:rPr lang="ru-RU" b="1" dirty="0">
                <a:solidFill>
                  <a:schemeClr val="accent6"/>
                </a:solidFill>
              </a:rPr>
              <a:t>к которым предъявляются </a:t>
            </a:r>
            <a:r>
              <a:rPr lang="ru-RU" b="1" dirty="0" smtClean="0">
                <a:solidFill>
                  <a:srgbClr val="0070C0"/>
                </a:solidFill>
              </a:rPr>
              <a:t>квалификационные требования</a:t>
            </a:r>
            <a:endParaRPr lang="ru-RU" dirty="0">
              <a:solidFill>
                <a:srgbClr val="0070C0"/>
              </a:solidFill>
            </a:endParaRPr>
          </a:p>
        </p:txBody>
      </p:sp>
      <p:sp>
        <p:nvSpPr>
          <p:cNvPr id="26" name="TextBox 25"/>
          <p:cNvSpPr txBox="1"/>
          <p:nvPr/>
        </p:nvSpPr>
        <p:spPr>
          <a:xfrm>
            <a:off x="6410087" y="6195491"/>
            <a:ext cx="3879499" cy="760850"/>
          </a:xfrm>
          <a:prstGeom prst="rect">
            <a:avLst/>
          </a:prstGeom>
          <a:noFill/>
        </p:spPr>
        <p:txBody>
          <a:bodyPr wrap="none" lIns="0" tIns="0" rIns="0" bIns="0" rtlCol="0" anchor="t" anchorCtr="0">
            <a:noAutofit/>
          </a:bodyPr>
          <a:lstStyle/>
          <a:p>
            <a:pPr algn="l">
              <a:lnSpc>
                <a:spcPct val="90000"/>
              </a:lnSpc>
            </a:pPr>
            <a:endParaRPr lang="ru-RU" sz="2700" dirty="0">
              <a:solidFill>
                <a:schemeClr val="tx2"/>
              </a:solidFill>
            </a:endParaRPr>
          </a:p>
        </p:txBody>
      </p:sp>
      <p:sp>
        <p:nvSpPr>
          <p:cNvPr id="30" name="Скругленный прямоугольник 29"/>
          <p:cNvSpPr>
            <a:spLocks noChangeAspect="1"/>
          </p:cNvSpPr>
          <p:nvPr/>
        </p:nvSpPr>
        <p:spPr>
          <a:xfrm>
            <a:off x="724246" y="4845132"/>
            <a:ext cx="11527541" cy="48479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Главный бухгалтер</a:t>
            </a:r>
            <a:endParaRPr lang="ru-RU" sz="1900" dirty="0">
              <a:solidFill>
                <a:schemeClr val="bg1"/>
              </a:solidFill>
            </a:endParaRPr>
          </a:p>
        </p:txBody>
      </p:sp>
      <p:sp>
        <p:nvSpPr>
          <p:cNvPr id="32" name="Скругленный прямоугольник 31"/>
          <p:cNvSpPr/>
          <p:nvPr/>
        </p:nvSpPr>
        <p:spPr>
          <a:xfrm>
            <a:off x="724245" y="5471643"/>
            <a:ext cx="11527540"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Заместитель главного бухгалтера</a:t>
            </a:r>
            <a:endParaRPr lang="ru-RU" sz="1500" dirty="0">
              <a:solidFill>
                <a:schemeClr val="bg1"/>
              </a:solidFill>
            </a:endParaRPr>
          </a:p>
        </p:txBody>
      </p:sp>
      <p:sp>
        <p:nvSpPr>
          <p:cNvPr id="14" name="Скругленный прямоугольник 13"/>
          <p:cNvSpPr>
            <a:spLocks noChangeAspect="1"/>
          </p:cNvSpPr>
          <p:nvPr/>
        </p:nvSpPr>
        <p:spPr>
          <a:xfrm>
            <a:off x="724245" y="3043032"/>
            <a:ext cx="11527540" cy="396885"/>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Единоличный исполнительный </a:t>
            </a:r>
            <a:r>
              <a:rPr lang="ru-RU" sz="1900" dirty="0" smtClean="0">
                <a:solidFill>
                  <a:schemeClr val="bg1"/>
                </a:solidFill>
              </a:rPr>
              <a:t>орган</a:t>
            </a:r>
            <a:endParaRPr lang="ru-RU" sz="1500" dirty="0">
              <a:solidFill>
                <a:schemeClr val="bg1"/>
              </a:solidFill>
            </a:endParaRPr>
          </a:p>
        </p:txBody>
      </p:sp>
      <p:sp>
        <p:nvSpPr>
          <p:cNvPr id="15" name="Скругленный прямоугольник 14"/>
          <p:cNvSpPr>
            <a:spLocks noChangeAspect="1"/>
          </p:cNvSpPr>
          <p:nvPr/>
        </p:nvSpPr>
        <p:spPr>
          <a:xfrm>
            <a:off x="724245" y="3581632"/>
            <a:ext cx="11527540" cy="396885"/>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Заместитель ЕИО</a:t>
            </a:r>
            <a:endParaRPr lang="ru-RU" sz="1500" dirty="0">
              <a:solidFill>
                <a:schemeClr val="bg1"/>
              </a:solidFill>
            </a:endParaRPr>
          </a:p>
        </p:txBody>
      </p:sp>
      <p:sp>
        <p:nvSpPr>
          <p:cNvPr id="16" name="Скругленный прямоугольник 15"/>
          <p:cNvSpPr>
            <a:spLocks noChangeAspect="1"/>
          </p:cNvSpPr>
          <p:nvPr/>
        </p:nvSpPr>
        <p:spPr>
          <a:xfrm>
            <a:off x="724248" y="4120230"/>
            <a:ext cx="11527540" cy="57052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Член коллегиального исполнительного органа</a:t>
            </a:r>
            <a:endParaRPr lang="ru-RU" sz="1900" dirty="0">
              <a:solidFill>
                <a:schemeClr val="bg1"/>
              </a:solidFill>
            </a:endParaRPr>
          </a:p>
        </p:txBody>
      </p:sp>
      <p:sp>
        <p:nvSpPr>
          <p:cNvPr id="17" name="Скругленный прямоугольник 16"/>
          <p:cNvSpPr/>
          <p:nvPr/>
        </p:nvSpPr>
        <p:spPr>
          <a:xfrm>
            <a:off x="724245" y="6002259"/>
            <a:ext cx="11527540"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Член Совета Директоров (Наблюдательного Совета)  </a:t>
            </a:r>
            <a:endParaRPr lang="ru-RU" sz="1500" dirty="0">
              <a:solidFill>
                <a:schemeClr val="bg1"/>
              </a:solidFill>
            </a:endParaRPr>
          </a:p>
        </p:txBody>
      </p:sp>
      <p:sp>
        <p:nvSpPr>
          <p:cNvPr id="19" name="Скругленный прямоугольник 18"/>
          <p:cNvSpPr/>
          <p:nvPr/>
        </p:nvSpPr>
        <p:spPr>
          <a:xfrm>
            <a:off x="742274" y="7056174"/>
            <a:ext cx="11527540"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Специальное должностное лицо по ПОД/ФТ </a:t>
            </a:r>
            <a:r>
              <a:rPr lang="ru-RU" sz="1500" dirty="0" smtClean="0">
                <a:solidFill>
                  <a:schemeClr val="bg1"/>
                </a:solidFill>
              </a:rPr>
              <a:t> </a:t>
            </a:r>
            <a:endParaRPr lang="ru-RU" sz="1500" dirty="0">
              <a:solidFill>
                <a:schemeClr val="bg1"/>
              </a:solidFill>
            </a:endParaRPr>
          </a:p>
        </p:txBody>
      </p:sp>
      <p:sp>
        <p:nvSpPr>
          <p:cNvPr id="22" name="Скругленный прямоугольник 21"/>
          <p:cNvSpPr/>
          <p:nvPr/>
        </p:nvSpPr>
        <p:spPr>
          <a:xfrm>
            <a:off x="762285" y="8106866"/>
            <a:ext cx="11489499" cy="386463"/>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Временно исполняющий обязанности по указанным должностям</a:t>
            </a:r>
          </a:p>
        </p:txBody>
      </p:sp>
      <p:sp>
        <p:nvSpPr>
          <p:cNvPr id="21" name="Скругленный прямоугольник 20"/>
          <p:cNvSpPr/>
          <p:nvPr/>
        </p:nvSpPr>
        <p:spPr>
          <a:xfrm>
            <a:off x="762286" y="6541122"/>
            <a:ext cx="11527540"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smtClean="0">
                <a:solidFill>
                  <a:schemeClr val="bg1"/>
                </a:solidFill>
              </a:rPr>
              <a:t>Контролер – руководитель СВК  </a:t>
            </a:r>
            <a:endParaRPr lang="ru-RU" sz="1500" dirty="0">
              <a:solidFill>
                <a:schemeClr val="bg1"/>
              </a:solidFill>
            </a:endParaRPr>
          </a:p>
        </p:txBody>
      </p:sp>
      <p:sp>
        <p:nvSpPr>
          <p:cNvPr id="23" name="Скругленный прямоугольник 22"/>
          <p:cNvSpPr/>
          <p:nvPr/>
        </p:nvSpPr>
        <p:spPr>
          <a:xfrm>
            <a:off x="762286" y="7595037"/>
            <a:ext cx="11489499" cy="38646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2177" tIns="61089" rIns="122177" bIns="61089" rtlCol="0" anchor="ctr"/>
          <a:lstStyle/>
          <a:p>
            <a:pPr algn="ctr"/>
            <a:r>
              <a:rPr lang="ru-RU" sz="1900" dirty="0">
                <a:solidFill>
                  <a:schemeClr val="bg1"/>
                </a:solidFill>
              </a:rPr>
              <a:t>Иные лица, для которых наличие квалификационного аттестата обязательно </a:t>
            </a:r>
            <a:endParaRPr lang="ru-RU" sz="1500" dirty="0">
              <a:solidFill>
                <a:schemeClr val="bg1"/>
              </a:solidFill>
            </a:endParaRPr>
          </a:p>
        </p:txBody>
      </p:sp>
    </p:spTree>
    <p:extLst>
      <p:ext uri="{BB962C8B-B14F-4D97-AF65-F5344CB8AC3E}">
        <p14:creationId xmlns:p14="http://schemas.microsoft.com/office/powerpoint/2010/main" val="428373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BRF Terracotta ENG">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BRF Terracotta">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BRF Terracotta ENG">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25107</TotalTime>
  <Words>5775</Words>
  <Application>Microsoft Office PowerPoint</Application>
  <PresentationFormat>A3 (297x420 мм)</PresentationFormat>
  <Paragraphs>427</Paragraphs>
  <Slides>43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43</vt:i4>
      </vt:variant>
    </vt:vector>
  </HeadingPairs>
  <TitlesOfParts>
    <vt:vector size="50" baseType="lpstr">
      <vt:lpstr>Arial</vt:lpstr>
      <vt:lpstr>Century</vt:lpstr>
      <vt:lpstr>Times New Roman</vt:lpstr>
      <vt:lpstr>Calibri</vt:lpstr>
      <vt:lpstr>CBRF Terracotta ENG</vt:lpstr>
      <vt:lpstr>CBRF Terracotta</vt:lpstr>
      <vt:lpstr>1_CBRF Terracotta ENG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Базы данных, ведущиеся в соответствии со статьями 75 и 767 ФЗ «О Центральном банке Российской Федерации (Банке России)»</vt:lpstr>
      <vt:lpstr>Порядок обжалования решения о признании квалификации и (или) деловой репутации неудовлетворительной</vt:lpstr>
      <vt:lpstr>Порядок обжалования решения о признании квалификации и (или) деловой репутации неудовлетворительной</vt:lpstr>
      <vt:lpstr>Презентация PowerPoint</vt:lpstr>
      <vt:lpstr> Квалификационные требования  предъявляемые к  руководителям, должностным лицам и собственникам УК </vt:lpstr>
      <vt:lpstr>Квалификационные требования, предъявляемые к руководителям и должностным лицам   УК</vt:lpstr>
      <vt:lpstr> Критерии деловой репутации  руководителей, должностных лиц и собственников УК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Презентация PowerPoint</vt:lpstr>
      <vt:lpstr>Презентация PowerPoint</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Требования, предъявляемые к деловой репутации </vt:lpstr>
      <vt:lpstr>Спасибо за внимание! </vt:lpstr>
    </vt:vector>
  </TitlesOfParts>
  <Company>SlideStore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Карта России по федеральным округам</dc:title>
  <dc:creator>Агишев Артём Олегович</dc:creator>
  <cp:keywords>PowerPoint, карта, Россия, шаблон, федеральные округа</cp:keywords>
  <cp:lastModifiedBy>user</cp:lastModifiedBy>
  <cp:revision>1112</cp:revision>
  <cp:lastPrinted>2017-10-25T06:23:28Z</cp:lastPrinted>
  <dcterms:created xsi:type="dcterms:W3CDTF">2013-07-24T14:57:23Z</dcterms:created>
  <dcterms:modified xsi:type="dcterms:W3CDTF">2017-11-27T13:08:36Z</dcterms:modified>
  <cp:category>Карты</cp:category>
</cp:coreProperties>
</file>